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99" r:id="rId19"/>
    <p:sldId id="289" r:id="rId20"/>
    <p:sldId id="292" r:id="rId21"/>
    <p:sldId id="293" r:id="rId22"/>
    <p:sldId id="295" r:id="rId23"/>
    <p:sldId id="296" r:id="rId24"/>
    <p:sldId id="297" r:id="rId25"/>
    <p:sldId id="298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8">
          <p15:clr>
            <a:srgbClr val="A4A3A4"/>
          </p15:clr>
        </p15:guide>
        <p15:guide id="2" pos="10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9B8"/>
    <a:srgbClr val="73B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86" autoAdjust="0"/>
  </p:normalViewPr>
  <p:slideViewPr>
    <p:cSldViewPr snapToGrid="0" snapToObjects="1" showGuides="1">
      <p:cViewPr varScale="1">
        <p:scale>
          <a:sx n="79" d="100"/>
          <a:sy n="79" d="100"/>
        </p:scale>
        <p:origin x="2466" y="66"/>
      </p:cViewPr>
      <p:guideLst>
        <p:guide orient="horz" pos="1948"/>
        <p:guide pos="10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727917037275839"/>
          <c:y val="0.15731653160803372"/>
          <c:w val="0.55894056568699269"/>
          <c:h val="0.7977422082515082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126544467843436"/>
                  <c:y val="-6.99166870422874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411-450F-B1F5-7F6BE2CA0C0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94438124737939E-3"/>
                  <c:y val="-1.83714882861864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411-450F-B1F5-7F6BE2CA0C0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4101905882093052E-2"/>
                  <c:y val="3.38414369434811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411-450F-B1F5-7F6BE2CA0C0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5392949051902469"/>
                  <c:y val="3.7895131529393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411-450F-B1F5-7F6BE2CA0C0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Graphs!$A$58:$A$61</c:f>
              <c:strCache>
                <c:ptCount val="4"/>
                <c:pt idx="0">
                  <c:v>% Public</c:v>
                </c:pt>
                <c:pt idx="1">
                  <c:v>% Earned</c:v>
                </c:pt>
                <c:pt idx="2">
                  <c:v>% Contributed</c:v>
                </c:pt>
                <c:pt idx="3">
                  <c:v>% Endowment</c:v>
                </c:pt>
              </c:strCache>
            </c:strRef>
          </c:cat>
          <c:val>
            <c:numRef>
              <c:f>Graphs!$B$58:$B$61</c:f>
              <c:numCache>
                <c:formatCode>0%</c:formatCode>
                <c:ptCount val="4"/>
                <c:pt idx="0">
                  <c:v>0.57999722908659013</c:v>
                </c:pt>
                <c:pt idx="1">
                  <c:v>0.39195170865069023</c:v>
                </c:pt>
                <c:pt idx="2">
                  <c:v>3.1366767673757463E-2</c:v>
                </c:pt>
                <c:pt idx="3">
                  <c:v>3.3815589874820008E-4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11-450F-B1F5-7F6BE2CA0C0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0.83125</cdr:x>
      <cdr:y>0.45486</cdr:y>
    </cdr:from>
    <cdr:to>
      <cdr:x>1</cdr:x>
      <cdr:y>0.54514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90536" y="1644980"/>
          <a:ext cx="871011" cy="326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/>
            <a:t>Public</a:t>
          </a:r>
        </a:p>
      </cdr:txBody>
    </cdr:sp>
  </cdr:relSizeAnchor>
  <cdr:relSizeAnchor xmlns:cdr="http://schemas.openxmlformats.org/drawingml/2006/chartDrawing">
    <cdr:from>
      <cdr:x>0.08039</cdr:x>
      <cdr:y>0.35264</cdr:y>
    </cdr:from>
    <cdr:to>
      <cdr:x>0.28872</cdr:x>
      <cdr:y>0.42903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4938" y="1275296"/>
          <a:ext cx="1075305" cy="276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l"/>
          <a:r>
            <a:rPr lang="en-US" sz="2000" b="1" dirty="0"/>
            <a:t>Earned</a:t>
          </a:r>
        </a:p>
      </cdr:txBody>
    </cdr:sp>
  </cdr:relSizeAnchor>
  <cdr:relSizeAnchor xmlns:cdr="http://schemas.openxmlformats.org/drawingml/2006/chartDrawing">
    <cdr:from>
      <cdr:x>0.27585</cdr:x>
      <cdr:y>0</cdr:y>
    </cdr:from>
    <cdr:to>
      <cdr:x>0.59324</cdr:x>
      <cdr:y>0.11268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23787" y="-2078767"/>
          <a:ext cx="1638259" cy="4075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l"/>
          <a:r>
            <a:rPr lang="en-US" sz="2000" b="1" dirty="0"/>
            <a:t>Contributed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0.61565</cdr:x>
      <cdr:y>0</cdr:y>
    </cdr:from>
    <cdr:to>
      <cdr:x>0.91217</cdr:x>
      <cdr:y>0.12963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77687" y="-2542905"/>
          <a:ext cx="1530502" cy="468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/>
            <a:t>Endowment</a:t>
          </a:r>
          <a:endParaRPr lang="en-US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DCE4D-F981-E54B-A221-AB34007EB61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26AA5-63E0-FF45-B2CB-88AF0F680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52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D8CAB-EF63-304D-A1B6-34FBDE80C5B9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BE483-ECCF-1D4E-826F-CB2232F2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87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baseline="0" dirty="0" smtClean="0"/>
              <a:t>FY2018 Budget included funds from all revenue sources.</a:t>
            </a:r>
          </a:p>
          <a:p>
            <a:r>
              <a:rPr lang="en-US" b="0" u="none" baseline="0" dirty="0" smtClean="0"/>
              <a:t>FY2017 - $2.86M General Fund</a:t>
            </a:r>
          </a:p>
          <a:p>
            <a:r>
              <a:rPr lang="en-US" b="0" u="none" baseline="0" dirty="0" smtClean="0"/>
              <a:t>FY2018 - $5.60M Special Revenue Fund</a:t>
            </a:r>
          </a:p>
          <a:p>
            <a:r>
              <a:rPr lang="en-US" b="0" u="none" baseline="0" dirty="0" smtClean="0"/>
              <a:t>63 Authorized positions</a:t>
            </a:r>
          </a:p>
          <a:p>
            <a:endParaRPr lang="en-US" b="0" u="none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>
                <a:solidFill>
                  <a:srgbClr val="FF0000"/>
                </a:solidFill>
              </a:rPr>
              <a:t>Agreements were executed with support groups so all earned revenues would go to Botanic Garden Special Revenue Fund (BGSRF)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>
                <a:solidFill>
                  <a:srgbClr val="FF0000"/>
                </a:solidFill>
              </a:rPr>
              <a:t>All generated revenues directed to BGSRF; support groups initially retained all remaining generated revenues as of 5/1/17. Subsequent to that, as of 9/30/17, Botanical Society transferred remaining funds to BGSRF.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>
                <a:solidFill>
                  <a:srgbClr val="FF0000"/>
                </a:solidFill>
              </a:rPr>
              <a:t>Hired FWBS nine employees, revenues allowed to add an additional four positions (3.5 FTE); one budget to manage, revenues and expenses</a:t>
            </a:r>
            <a:endParaRPr lang="en-US" sz="1200" b="0" baseline="0" dirty="0" smtClean="0">
              <a:solidFill>
                <a:srgbClr val="FF0000"/>
              </a:solidFill>
              <a:effectLst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  <a:effectLst/>
              </a:rPr>
              <a:t>February 21, 2017 CC authorized</a:t>
            </a:r>
            <a:r>
              <a:rPr lang="en-US" sz="1200" b="0" dirty="0" smtClean="0">
                <a:effectLst/>
              </a:rPr>
              <a:t> </a:t>
            </a:r>
            <a:r>
              <a:rPr lang="en-US" sz="1200" dirty="0" smtClean="0">
                <a:effectLst/>
              </a:rPr>
              <a:t>Execution of a Professional Services Agreement with Elements of Architecture, Inc., in the Amount of $350,000, to Conduct an Assessment of Facility Conditions at the Fort Worth Botanic Garden, M&amp;C C-28127. </a:t>
            </a:r>
            <a:r>
              <a:rPr lang="en-US" sz="1200" baseline="0" dirty="0" smtClean="0">
                <a:effectLst/>
              </a:rPr>
              <a:t>Report has been received. Staff still reviewing and will present to City Council at later date.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effectLst/>
              </a:rPr>
              <a:t>Visitor</a:t>
            </a:r>
            <a:r>
              <a:rPr lang="en-US" sz="1200" baseline="0" dirty="0" smtClean="0">
                <a:effectLst/>
              </a:rPr>
              <a:t> i</a:t>
            </a:r>
            <a:r>
              <a:rPr lang="en-US" sz="1200" dirty="0" smtClean="0">
                <a:effectLst/>
              </a:rPr>
              <a:t>ntercept survey-</a:t>
            </a:r>
            <a:r>
              <a:rPr lang="en-US" sz="1200" baseline="0" dirty="0" smtClean="0">
                <a:effectLst/>
              </a:rPr>
              <a:t> Began on </a:t>
            </a:r>
            <a:r>
              <a:rPr lang="en-US" sz="1200" dirty="0" smtClean="0">
                <a:effectLst/>
              </a:rPr>
              <a:t>February 10, 2017</a:t>
            </a:r>
            <a:r>
              <a:rPr lang="en-US" sz="1200" baseline="0" dirty="0" smtClean="0">
                <a:effectLst/>
              </a:rPr>
              <a:t>. </a:t>
            </a:r>
            <a:r>
              <a:rPr lang="en-US" sz="1200" dirty="0" smtClean="0">
                <a:effectLst/>
              </a:rPr>
              <a:t>Face-to-face s</a:t>
            </a:r>
            <a:r>
              <a:rPr lang="en-US" sz="1200" baseline="0" dirty="0" smtClean="0">
                <a:effectLst/>
              </a:rPr>
              <a:t>urveys conducted on random days and times. A total of 400 surveys per quarter. Funded at cost of $37K by FWBS and FWGC. Report has been received. Staff still reviewing and will present to City Council at later date.</a:t>
            </a:r>
          </a:p>
          <a:p>
            <a:endParaRPr lang="en-US" b="0" u="none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BE483-ECCF-1D4E-826F-CB2232F286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8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9153" y="3792251"/>
            <a:ext cx="6844978" cy="1470025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153" y="5651132"/>
            <a:ext cx="6844978" cy="41499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emd_logo_2c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0" y="357774"/>
            <a:ext cx="3886200" cy="67008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84988" y="3809996"/>
            <a:ext cx="674914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agline_stacke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87" y="1100189"/>
            <a:ext cx="1185889" cy="50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7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97FD-BEBA-9540-96DA-7211C0505AFB}" type="datetime5">
              <a:rPr lang="en-US" smtClean="0"/>
              <a:t>13-Feb-18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md_logo_2c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5" y="250674"/>
            <a:ext cx="1558492" cy="2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5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4AD99-F749-EF4F-BB25-E631DAE3A1CD}" type="datetime5">
              <a:rPr lang="en-US" smtClean="0"/>
              <a:t>13-Feb-18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md_logo_2c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5" y="250674"/>
            <a:ext cx="1558492" cy="2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0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FC60-1B7C-C644-B50B-0AF783B804CF}" type="datetime5">
              <a:rPr lang="en-US" smtClean="0"/>
              <a:t>13-Feb-18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emd_logo_2c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5" y="250674"/>
            <a:ext cx="1558492" cy="2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5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B245-5D5C-8943-B330-BE1EDBD4403C}" type="datetime5">
              <a:rPr lang="en-US" smtClean="0"/>
              <a:t>13-Feb-18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emd_logo_2c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5" y="250674"/>
            <a:ext cx="1558492" cy="2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7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20C0-73E1-A545-8FA6-29859924F085}" type="datetime5">
              <a:rPr lang="en-US" smtClean="0"/>
              <a:t>13-Feb-18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emd_logo_2c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5" y="250674"/>
            <a:ext cx="1558492" cy="2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4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4243-3949-9B4B-9B7F-30C78B4483BD}" type="datetime5">
              <a:rPr lang="en-US" smtClean="0"/>
              <a:t>13-Feb-18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emd_logo_2c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5" y="250674"/>
            <a:ext cx="1558492" cy="2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0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207480"/>
            <a:ext cx="9144000" cy="2650520"/>
          </a:xfrm>
          <a:prstGeom prst="rect">
            <a:avLst/>
          </a:prstGeom>
          <a:gradFill flip="none" rotWithShape="1">
            <a:gsLst>
              <a:gs pos="0">
                <a:srgbClr val="D8E9B8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C8E31B54-DDD4-7A4B-B26E-0914FF36A441}" type="datetime5">
              <a:rPr lang="en-US" smtClean="0"/>
              <a:pPr/>
              <a:t>13-Feb-18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2895600" cy="365125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5C9E2C0-2845-6F46-B486-5819010590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73B53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16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»"/>
        <a:defRPr sz="16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January, 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7515" y="3064287"/>
            <a:ext cx="6875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Fort Worth Botanic Garden</a:t>
            </a:r>
          </a:p>
          <a:p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Strategic Plan Summary for </a:t>
            </a:r>
          </a:p>
          <a:p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FWBG Task Force</a:t>
            </a:r>
          </a:p>
        </p:txBody>
      </p:sp>
    </p:spTree>
    <p:extLst>
      <p:ext uri="{BB962C8B-B14F-4D97-AF65-F5344CB8AC3E}">
        <p14:creationId xmlns:p14="http://schemas.microsoft.com/office/powerpoint/2010/main" val="1898697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FWBG Revenue Sources Compared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16466"/>
              </p:ext>
            </p:extLst>
          </p:nvPr>
        </p:nvGraphicFramePr>
        <p:xfrm>
          <a:off x="0" y="1916103"/>
          <a:ext cx="9110510" cy="12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3" imgW="5321275" imgH="558720" progId="Excel.Sheet.12">
                  <p:embed/>
                </p:oleObj>
              </mc:Choice>
              <mc:Fallback>
                <p:oleObj name="Worksheet" r:id="rId3" imgW="5321275" imgH="558720" progId="Excel.Sheet.12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916103"/>
                        <a:ext cx="9110510" cy="125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C45859-33F0-4956-B3F5-48E3317DEAC4}"/>
              </a:ext>
            </a:extLst>
          </p:cNvPr>
          <p:cNvSpPr txBox="1"/>
          <p:nvPr/>
        </p:nvSpPr>
        <p:spPr>
          <a:xfrm>
            <a:off x="741146" y="4185185"/>
            <a:ext cx="683153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b="1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2159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673986"/>
            <a:ext cx="8872537" cy="104134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Gardens Receiving $2.5 million+ in Public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524" y="2943112"/>
            <a:ext cx="4402951" cy="391441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Fort Worth 	58%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Brooklyn 		32%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Chicago		32%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Denver	      	32%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Missouri		33%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New York		19%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9037" y="1986818"/>
            <a:ext cx="418699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342900"/>
            <a:r>
              <a:rPr lang="en-US" sz="2000" b="1" dirty="0">
                <a:solidFill>
                  <a:prstClr val="black"/>
                </a:solidFill>
              </a:rPr>
              <a:t>% of Operating Budget 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algn="ctr" defTabSz="342900"/>
            <a:r>
              <a:rPr lang="en-US" sz="2000" u="sng" dirty="0" smtClean="0">
                <a:solidFill>
                  <a:prstClr val="black"/>
                </a:solidFill>
              </a:rPr>
              <a:t>from </a:t>
            </a:r>
            <a:r>
              <a:rPr lang="en-US" sz="2000" u="sng" dirty="0">
                <a:solidFill>
                  <a:prstClr val="black"/>
                </a:solidFill>
              </a:rPr>
              <a:t>local government</a:t>
            </a:r>
          </a:p>
        </p:txBody>
      </p:sp>
    </p:spTree>
    <p:extLst>
      <p:ext uri="{BB962C8B-B14F-4D97-AF65-F5344CB8AC3E}">
        <p14:creationId xmlns:p14="http://schemas.microsoft.com/office/powerpoint/2010/main" val="175308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Leveraged Private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3333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City of Fort Worth leverages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73 cents 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public dollar</a:t>
            </a:r>
          </a:p>
          <a:p>
            <a:pPr marL="300038" lvl="1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(Most of this is earned revenue, almost none private philanthropy)</a:t>
            </a:r>
          </a:p>
          <a:p>
            <a:pPr marL="300038" lvl="1" indent="0">
              <a:buNone/>
            </a:pPr>
            <a:endParaRPr lang="en-US" sz="13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Peer cities leverage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$2.42 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public dollar</a:t>
            </a:r>
          </a:p>
          <a:p>
            <a:pPr marL="300038" lvl="1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(From a combination of earned and philanthropic support)</a:t>
            </a:r>
          </a:p>
          <a:p>
            <a:pPr marL="300038" lvl="1" indent="0">
              <a:buNone/>
            </a:pPr>
            <a:endParaRPr lang="en-US" sz="13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City of Fort Worth leverages only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30%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much as peer gardens in private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9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Admission, Memberships, Donors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302677"/>
              </p:ext>
            </p:extLst>
          </p:nvPr>
        </p:nvGraphicFramePr>
        <p:xfrm>
          <a:off x="-362628" y="1714501"/>
          <a:ext cx="9532028" cy="299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3" imgW="6989205" imgH="2193999" progId="Word.Document.12">
                  <p:embed/>
                </p:oleObj>
              </mc:Choice>
              <mc:Fallback>
                <p:oleObj name="Document" r:id="rId3" imgW="6989205" imgH="2193999" progId="Word.Document.12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62628" y="1714501"/>
                        <a:ext cx="9532028" cy="299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7CAF623-2420-40D0-A1E6-7C218BE6BB9F}"/>
              </a:ext>
            </a:extLst>
          </p:cNvPr>
          <p:cNvSpPr/>
          <p:nvPr/>
        </p:nvSpPr>
        <p:spPr>
          <a:xfrm>
            <a:off x="995083" y="4417358"/>
            <a:ext cx="76917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All, except Fort Worth, have a general admission charge</a:t>
            </a:r>
          </a:p>
          <a:p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general admission price (adults):  $10.00</a:t>
            </a:r>
          </a:p>
        </p:txBody>
      </p:sp>
    </p:spTree>
    <p:extLst>
      <p:ext uri="{BB962C8B-B14F-4D97-AF65-F5344CB8AC3E}">
        <p14:creationId xmlns:p14="http://schemas.microsoft.com/office/powerpoint/2010/main" val="1694744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606" y="111692"/>
            <a:ext cx="7886700" cy="9941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Financial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4" y="1105865"/>
            <a:ext cx="8115300" cy="552353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2/3 of operating funds from City </a:t>
            </a:r>
          </a:p>
          <a:p>
            <a:r>
              <a:rPr lang="en-US" sz="2800" dirty="0">
                <a:solidFill>
                  <a:schemeClr val="tx1"/>
                </a:solidFill>
              </a:rPr>
              <a:t>1/3 is earned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Admission fees </a:t>
            </a:r>
            <a:r>
              <a:rPr lang="en-US" sz="2800" i="1" dirty="0">
                <a:solidFill>
                  <a:schemeClr val="tx1"/>
                </a:solidFill>
              </a:rPr>
              <a:t>(only from Japanese Garden and Conservatory)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Facility rentals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Restaurant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Gift Shop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Almost no unrestricted contributions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Almost no </a:t>
            </a:r>
            <a:r>
              <a:rPr lang="en-US" sz="2800" dirty="0" smtClean="0">
                <a:solidFill>
                  <a:schemeClr val="tx1"/>
                </a:solidFill>
              </a:rPr>
              <a:t>endowment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8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Financial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87" y="1703953"/>
            <a:ext cx="8214560" cy="50254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Little growth in budget over 10 years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 appreciable change in City support in actual dollars in 10 years</a:t>
            </a:r>
          </a:p>
          <a:p>
            <a:r>
              <a:rPr lang="en-US" sz="2800" dirty="0">
                <a:solidFill>
                  <a:schemeClr val="tx1"/>
                </a:solidFill>
              </a:rPr>
              <a:t>Major loss in in-kind services from City (up to $</a:t>
            </a:r>
            <a:r>
              <a:rPr lang="en-US" sz="2800" dirty="0" smtClean="0">
                <a:solidFill>
                  <a:schemeClr val="tx1"/>
                </a:solidFill>
              </a:rPr>
              <a:t>500K/year </a:t>
            </a:r>
            <a:r>
              <a:rPr lang="en-US" sz="2800" dirty="0">
                <a:solidFill>
                  <a:schemeClr val="tx1"/>
                </a:solidFill>
              </a:rPr>
              <a:t>in previous years)</a:t>
            </a:r>
          </a:p>
          <a:p>
            <a:r>
              <a:rPr lang="en-US" sz="2800" dirty="0">
                <a:solidFill>
                  <a:schemeClr val="tx1"/>
                </a:solidFill>
              </a:rPr>
              <a:t>Support comes only from two primary sources with little philanthropic support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23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21" y="416479"/>
            <a:ext cx="8489482" cy="8122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Unmet Needs -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estimated at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$1.2 million annually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1410652"/>
            <a:ext cx="7758112" cy="54473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chemeClr val="tx1"/>
                </a:solidFill>
              </a:rPr>
              <a:t>Major functions not staffed or minimally staffed</a:t>
            </a:r>
            <a:r>
              <a:rPr lang="en-US" sz="2325" b="1" dirty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en-US" sz="3400" dirty="0"/>
              <a:t>Development and Membership</a:t>
            </a:r>
          </a:p>
          <a:p>
            <a:pPr lvl="2"/>
            <a:r>
              <a:rPr lang="en-US" sz="3400" dirty="0"/>
              <a:t>Finance/Business Operations</a:t>
            </a:r>
          </a:p>
          <a:p>
            <a:pPr lvl="2"/>
            <a:r>
              <a:rPr lang="en-US" sz="3400" dirty="0"/>
              <a:t>Curation</a:t>
            </a:r>
          </a:p>
          <a:p>
            <a:pPr lvl="2"/>
            <a:r>
              <a:rPr lang="en-US" sz="3400" dirty="0"/>
              <a:t>Events</a:t>
            </a:r>
          </a:p>
          <a:p>
            <a:pPr marL="514350" lvl="2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300" b="1" dirty="0">
                <a:solidFill>
                  <a:schemeClr val="tx1"/>
                </a:solidFill>
              </a:rPr>
              <a:t>Other functions are understaffed:</a:t>
            </a:r>
          </a:p>
          <a:p>
            <a:pPr lvl="2"/>
            <a:r>
              <a:rPr lang="en-US" sz="3000" dirty="0"/>
              <a:t>Visitor services</a:t>
            </a:r>
          </a:p>
          <a:p>
            <a:pPr lvl="2"/>
            <a:r>
              <a:rPr lang="en-US" sz="3000" dirty="0"/>
              <a:t>Education/ Public Programs</a:t>
            </a:r>
          </a:p>
          <a:p>
            <a:pPr lvl="2"/>
            <a:r>
              <a:rPr lang="en-US" sz="3000" dirty="0"/>
              <a:t>Horticulture</a:t>
            </a:r>
          </a:p>
          <a:p>
            <a:pPr lvl="2"/>
            <a:r>
              <a:rPr lang="en-US" sz="3000" dirty="0"/>
              <a:t>Maintenance and Operations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5083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65" y="510548"/>
            <a:ext cx="8814335" cy="9941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Capital Repair Needs -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estimated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$15M-$16M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223" y="1797247"/>
            <a:ext cx="4977690" cy="464641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Conservatory</a:t>
            </a:r>
          </a:p>
          <a:p>
            <a:r>
              <a:rPr lang="en-US" sz="2800" dirty="0">
                <a:solidFill>
                  <a:schemeClr val="tx1"/>
                </a:solidFill>
              </a:rPr>
              <a:t>Garden Center</a:t>
            </a:r>
          </a:p>
          <a:p>
            <a:r>
              <a:rPr lang="en-US" sz="2800" dirty="0">
                <a:solidFill>
                  <a:schemeClr val="tx1"/>
                </a:solidFill>
              </a:rPr>
              <a:t>Rock Springs Building</a:t>
            </a:r>
          </a:p>
          <a:p>
            <a:r>
              <a:rPr lang="en-US" sz="2800" dirty="0">
                <a:solidFill>
                  <a:schemeClr val="tx1"/>
                </a:solidFill>
              </a:rPr>
              <a:t>Lighting (</a:t>
            </a:r>
            <a:r>
              <a:rPr lang="en-US" sz="2800" dirty="0" smtClean="0">
                <a:solidFill>
                  <a:schemeClr val="tx1"/>
                </a:solidFill>
              </a:rPr>
              <a:t>safety/events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r>
              <a:rPr lang="en-US" sz="2800" dirty="0">
                <a:solidFill>
                  <a:schemeClr val="tx1"/>
                </a:solidFill>
              </a:rPr>
              <a:t>Greenhouses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ADA </a:t>
            </a:r>
          </a:p>
          <a:p>
            <a:r>
              <a:rPr lang="en-US" sz="2800" dirty="0">
                <a:solidFill>
                  <a:schemeClr val="tx1"/>
                </a:solidFill>
              </a:rPr>
              <a:t>Grading/ Drainage</a:t>
            </a:r>
          </a:p>
        </p:txBody>
      </p:sp>
    </p:spTree>
    <p:extLst>
      <p:ext uri="{BB962C8B-B14F-4D97-AF65-F5344CB8AC3E}">
        <p14:creationId xmlns:p14="http://schemas.microsoft.com/office/powerpoint/2010/main" val="1414183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B208DA-EC9C-4D30-A4FA-E78B56B9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Options to increase operating revenues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F4FCBD-FD3C-45F4-82C3-061BF2A7E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9459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1. </a:t>
            </a:r>
            <a:r>
              <a:rPr lang="en-US" sz="2800" dirty="0">
                <a:solidFill>
                  <a:schemeClr val="tx1"/>
                </a:solidFill>
              </a:rPr>
              <a:t>Increase City support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2. Charge for parking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3. Replace current admission fee for features with a </a:t>
            </a:r>
            <a:r>
              <a:rPr lang="en-US" sz="2800" dirty="0" smtClean="0">
                <a:solidFill>
                  <a:schemeClr val="tx1"/>
                </a:solidFill>
              </a:rPr>
              <a:t>	general admission </a:t>
            </a:r>
            <a:r>
              <a:rPr lang="en-US" sz="2800" dirty="0">
                <a:solidFill>
                  <a:schemeClr val="tx1"/>
                </a:solidFill>
              </a:rPr>
              <a:t>fee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4. Increase philanthropy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3A1453-95BA-48EB-97DC-48C45A16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78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08948"/>
            <a:ext cx="8229600" cy="2375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to a general admission </a:t>
            </a:r>
            <a:r>
              <a:rPr lang="en-US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the current policy of separate admission fees for certain features)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Suggested fee of $7-$9/ adult/ children $3-$4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adequate provision for low-income FW residents (e.g., Lone Star card holders admitted at children’s fee)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74736"/>
            <a:ext cx="822960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City continue its level of support and increase at rate of city salary increases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091B90-28EE-4A4F-BFED-C8527A8FE08F}"/>
              </a:ext>
            </a:extLst>
          </p:cNvPr>
          <p:cNvSpPr txBox="1"/>
          <p:nvPr/>
        </p:nvSpPr>
        <p:spPr>
          <a:xfrm>
            <a:off x="457200" y="5466408"/>
            <a:ext cx="847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Bring the infrastructure back to full, safe, operating conditions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(through general revenue support or bonds)</a:t>
            </a:r>
          </a:p>
        </p:txBody>
      </p:sp>
    </p:spTree>
    <p:extLst>
      <p:ext uri="{BB962C8B-B14F-4D97-AF65-F5344CB8AC3E}">
        <p14:creationId xmlns:p14="http://schemas.microsoft.com/office/powerpoint/2010/main" val="49638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Purposes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of Strategic Planning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Benchmarking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Financial Recommendations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Governance Recommendations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Master Plan Recommendations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68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Current Organizational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8"/>
            <a:ext cx="8386763" cy="21499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Two key support organizations: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Botanical Society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Garden Center Committee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800" dirty="0"/>
              <a:t>(part of Fort Worth Garden Club)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12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Values to FWBG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363803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Great dedication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Significant revenues </a:t>
            </a:r>
            <a:r>
              <a:rPr lang="en-US" sz="2000" dirty="0">
                <a:solidFill>
                  <a:schemeClr val="tx1"/>
                </a:solidFill>
              </a:rPr>
              <a:t>primarily through admission fees at Japanese Garden, gift shop, restaurant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Supported certain capital 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Major volunteer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83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40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00163"/>
            <a:ext cx="8386763" cy="5421312"/>
          </a:xfrm>
        </p:spPr>
        <p:txBody>
          <a:bodyPr>
            <a:noAutofit/>
          </a:bodyPr>
          <a:lstStyle/>
          <a:p>
            <a:pPr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FWBG managed as three separate, almost independent entities</a:t>
            </a:r>
          </a:p>
          <a:p>
            <a:pPr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Comprehensive financial management not possible</a:t>
            </a:r>
          </a:p>
          <a:p>
            <a:pPr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Long-range planning impeded by structure</a:t>
            </a:r>
          </a:p>
          <a:p>
            <a:pPr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Territoriality within the Garden</a:t>
            </a:r>
          </a:p>
          <a:p>
            <a:pPr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Inefficiencies and duplication of efforts with problems of coordination</a:t>
            </a:r>
          </a:p>
          <a:p>
            <a:pPr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focus on fundraising  </a:t>
            </a:r>
          </a:p>
          <a:p>
            <a:pPr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Personnel and cash handling by private entity not in keeping with public sector fund accounting requirements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76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a new non-profit partner comparable to others at major botanical gardens that would focus on: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philanthropy for operations, for new gardens and features, &amp; special projects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 a major base of private support from individuals, foundations, and corporations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Build an endowment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42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1" name="Picture 3" descr="S:\Client Folders\Fort Worth Botanical Garden\Meeting Notes\Photos for Presentation\Camp-21 kids overlooking foun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69" y="1775012"/>
            <a:ext cx="6139223" cy="432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15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6A5386-6FD8-4910-AC54-5738ABB99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142"/>
            <a:ext cx="8229600" cy="73935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Accomplishments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189427-66E8-489A-9DE1-DC95BB0C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5492"/>
            <a:ext cx="8686800" cy="5865983"/>
          </a:xfrm>
        </p:spPr>
        <p:txBody>
          <a:bodyPr>
            <a:normAutofit/>
          </a:bodyPr>
          <a:lstStyle/>
          <a:p>
            <a:pPr marL="850900" indent="-457200">
              <a:lnSpc>
                <a:spcPct val="110000"/>
              </a:lnSpc>
              <a:spcBef>
                <a:spcPts val="1200"/>
              </a:spcBef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Setup </a:t>
            </a:r>
            <a:r>
              <a:rPr lang="en-US" b="1" dirty="0" smtClean="0">
                <a:solidFill>
                  <a:schemeClr val="tx1"/>
                </a:solidFill>
              </a:rPr>
              <a:t>Botanic Garden Special </a:t>
            </a:r>
            <a:r>
              <a:rPr lang="en-US" b="1" dirty="0">
                <a:solidFill>
                  <a:schemeClr val="tx1"/>
                </a:solidFill>
              </a:rPr>
              <a:t>Revenue Fund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850900" indent="-457200">
              <a:lnSpc>
                <a:spcPct val="110000"/>
              </a:lnSpc>
              <a:spcBef>
                <a:spcPts val="1200"/>
              </a:spcBef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Redirect </a:t>
            </a:r>
            <a:r>
              <a:rPr lang="en-US" b="1" dirty="0">
                <a:solidFill>
                  <a:schemeClr val="tx1"/>
                </a:solidFill>
              </a:rPr>
              <a:t>income </a:t>
            </a:r>
            <a:r>
              <a:rPr lang="en-US" dirty="0">
                <a:solidFill>
                  <a:schemeClr val="tx1"/>
                </a:solidFill>
              </a:rPr>
              <a:t>currently flowing to support groups and for </a:t>
            </a:r>
            <a:r>
              <a:rPr lang="en-US" b="1" dirty="0">
                <a:solidFill>
                  <a:schemeClr val="tx1"/>
                </a:solidFill>
              </a:rPr>
              <a:t>contract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maintenance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services </a:t>
            </a:r>
            <a:r>
              <a:rPr lang="en-US" dirty="0">
                <a:solidFill>
                  <a:schemeClr val="tx1"/>
                </a:solidFill>
              </a:rPr>
              <a:t>and operational support</a:t>
            </a:r>
          </a:p>
          <a:p>
            <a:pPr marL="850900" indent="-457200">
              <a:lnSpc>
                <a:spcPct val="110000"/>
              </a:lnSpc>
              <a:spcBef>
                <a:spcPts val="1200"/>
              </a:spcBef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City assumes </a:t>
            </a:r>
            <a:r>
              <a:rPr lang="en-US" b="1" dirty="0">
                <a:solidFill>
                  <a:schemeClr val="tx1"/>
                </a:solidFill>
              </a:rPr>
              <a:t>expenses</a:t>
            </a:r>
            <a:r>
              <a:rPr lang="en-US" dirty="0">
                <a:solidFill>
                  <a:schemeClr val="tx1"/>
                </a:solidFill>
              </a:rPr>
              <a:t> (and </a:t>
            </a:r>
            <a:r>
              <a:rPr lang="en-US" b="1" dirty="0">
                <a:solidFill>
                  <a:schemeClr val="tx1"/>
                </a:solidFill>
              </a:rPr>
              <a:t>corresponding revenues </a:t>
            </a:r>
            <a:r>
              <a:rPr lang="en-US" dirty="0">
                <a:solidFill>
                  <a:schemeClr val="tx1"/>
                </a:solidFill>
              </a:rPr>
              <a:t>to fund positions) </a:t>
            </a:r>
          </a:p>
          <a:p>
            <a:pPr marL="850900" indent="-457200">
              <a:lnSpc>
                <a:spcPct val="110000"/>
              </a:lnSpc>
              <a:spcBef>
                <a:spcPts val="1200"/>
              </a:spcBef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Identify needed capital </a:t>
            </a:r>
            <a:r>
              <a:rPr lang="en-US" b="1" dirty="0">
                <a:solidFill>
                  <a:schemeClr val="tx1"/>
                </a:solidFill>
              </a:rPr>
              <a:t>infrastructure costs</a:t>
            </a:r>
          </a:p>
          <a:p>
            <a:pPr marL="850900" indent="-457200">
              <a:lnSpc>
                <a:spcPct val="110000"/>
              </a:lnSpc>
              <a:spcBef>
                <a:spcPts val="1200"/>
              </a:spcBef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Assemble more </a:t>
            </a:r>
            <a:r>
              <a:rPr lang="en-US" b="1" dirty="0">
                <a:solidFill>
                  <a:schemeClr val="tx1"/>
                </a:solidFill>
              </a:rPr>
              <a:t>visitor </a:t>
            </a:r>
            <a:r>
              <a:rPr lang="en-US" b="1" dirty="0" smtClean="0">
                <a:solidFill>
                  <a:schemeClr val="tx1"/>
                </a:solidFill>
              </a:rPr>
              <a:t>information</a:t>
            </a:r>
          </a:p>
          <a:p>
            <a:pPr marL="850900" indent="-457200">
              <a:lnSpc>
                <a:spcPct val="110000"/>
              </a:lnSpc>
              <a:spcBef>
                <a:spcPts val="1200"/>
              </a:spcBef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Collaborative </a:t>
            </a:r>
            <a:r>
              <a:rPr lang="en-US" dirty="0" smtClean="0">
                <a:solidFill>
                  <a:schemeClr val="tx1"/>
                </a:solidFill>
              </a:rPr>
              <a:t>agreement with BRIT for </a:t>
            </a:r>
            <a:r>
              <a:rPr lang="en-US" b="1" dirty="0" smtClean="0">
                <a:solidFill>
                  <a:schemeClr val="tx1"/>
                </a:solidFill>
              </a:rPr>
              <a:t>joint education and volunteer programs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A19BA6-0E2F-43BD-97F2-2E2350E8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7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6A5386-6FD8-4910-AC54-5738ABB9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189427-66E8-489A-9DE1-DC95BB0CA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Richard Daley</a:t>
            </a:r>
          </a:p>
          <a:p>
            <a:pPr marL="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Partner, EMD Consulting Group, LLC</a:t>
            </a:r>
          </a:p>
          <a:p>
            <a:pPr marL="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140 Foothills Drive</a:t>
            </a:r>
          </a:p>
          <a:p>
            <a:pPr marL="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Hendersonville, NC 28792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rdaley@emdconsulting.com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A19BA6-0E2F-43BD-97F2-2E2350E8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4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610435"/>
            <a:ext cx="8829675" cy="511103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300" dirty="0">
                <a:solidFill>
                  <a:schemeClr val="tx1"/>
                </a:solidFill>
              </a:rPr>
              <a:t>Meetings with FWBG Staff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chemeClr val="tx1"/>
                </a:solidFill>
              </a:rPr>
              <a:t> Meetings with FW Park </a:t>
            </a:r>
            <a:r>
              <a:rPr lang="en-US" sz="3300" dirty="0" smtClean="0">
                <a:solidFill>
                  <a:schemeClr val="tx1"/>
                </a:solidFill>
              </a:rPr>
              <a:t>&amp;Recreation </a:t>
            </a:r>
            <a:r>
              <a:rPr lang="en-US" sz="3300" dirty="0">
                <a:solidFill>
                  <a:schemeClr val="tx1"/>
                </a:solidFill>
              </a:rPr>
              <a:t>leadership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chemeClr val="tx1"/>
                </a:solidFill>
              </a:rPr>
              <a:t> Meetings with Botanical Society and </a:t>
            </a:r>
            <a:r>
              <a:rPr lang="en-US" sz="3300" dirty="0" smtClean="0">
                <a:solidFill>
                  <a:schemeClr val="tx1"/>
                </a:solidFill>
              </a:rPr>
              <a:t>Garden </a:t>
            </a:r>
            <a:r>
              <a:rPr lang="en-US" sz="3300" dirty="0">
                <a:solidFill>
                  <a:schemeClr val="tx1"/>
                </a:solidFill>
              </a:rPr>
              <a:t>Club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chemeClr val="tx1"/>
                </a:solidFill>
              </a:rPr>
              <a:t> Meetings with BRIT, Texas Council of Garden Clubs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chemeClr val="tx1"/>
                </a:solidFill>
              </a:rPr>
              <a:t> Public meetings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chemeClr val="tx1"/>
                </a:solidFill>
              </a:rPr>
              <a:t> Website comments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chemeClr val="tx1"/>
                </a:solidFill>
              </a:rPr>
              <a:t> Individual meetings with members of the Public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chemeClr val="tx1"/>
                </a:solidFill>
              </a:rPr>
              <a:t> Presentation and recommendations to City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0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Financial Analysis and Benchmarking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906848"/>
              </p:ext>
            </p:extLst>
          </p:nvPr>
        </p:nvGraphicFramePr>
        <p:xfrm>
          <a:off x="4100513" y="1652989"/>
          <a:ext cx="2967038" cy="4468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3" imgW="6216396" imgH="9359646" progId="AcroExch.Document.7">
                  <p:embed/>
                </p:oleObj>
              </mc:Choice>
              <mc:Fallback>
                <p:oleObj name="Acrobat Document" r:id="rId3" imgW="6216396" imgH="9359646" progId="AcroExch.Document.7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1652989"/>
                        <a:ext cx="2967038" cy="44680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00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Financial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05"/>
            <a:ext cx="8686800" cy="98583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Annual Operating Budget:   </a:t>
            </a:r>
            <a:r>
              <a:rPr lang="en-US" sz="5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$4.4 million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974642"/>
            <a:ext cx="8529638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City support:     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$2.5 million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(including in-kind)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support: 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1.9 million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(primarily earned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						revenue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4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994" y="709763"/>
            <a:ext cx="8384119" cy="857250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Potential Sources of Revenue for Botanic Gardens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286002"/>
            <a:ext cx="4686300" cy="2116949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Funds</a:t>
            </a:r>
          </a:p>
          <a:p>
            <a:r>
              <a:rPr lang="en-US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Contributed Funds</a:t>
            </a:r>
          </a:p>
          <a:p>
            <a:r>
              <a:rPr lang="en-US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Earned Revenues</a:t>
            </a:r>
          </a:p>
          <a:p>
            <a:r>
              <a:rPr lang="en-US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Endowment Income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2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Fort Worth Botanic Garden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781669"/>
              </p:ext>
            </p:extLst>
          </p:nvPr>
        </p:nvGraphicFramePr>
        <p:xfrm>
          <a:off x="942975" y="1628775"/>
          <a:ext cx="6415088" cy="472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287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Benchmarking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35" y="2057403"/>
            <a:ext cx="8652220" cy="32575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Peer Group for Benchmarking:</a:t>
            </a:r>
          </a:p>
          <a:p>
            <a:pPr marL="0" indent="0">
              <a:buNone/>
            </a:pPr>
            <a:endParaRPr lang="en-US" sz="3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Botanic Gardens with budgets of $3.0 million+</a:t>
            </a:r>
          </a:p>
          <a:p>
            <a:pPr marL="0" indent="0">
              <a:buNone/>
            </a:pPr>
            <a:endParaRPr lang="en-US" sz="3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Those receiving at least 5% of revenues from local government</a:t>
            </a:r>
          </a:p>
          <a:p>
            <a:pPr marL="0" indent="0">
              <a:buNone/>
            </a:pPr>
            <a:endParaRPr lang="en-US" sz="33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2C0-2845-6F46-B486-5819010590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19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5F20BE-F48E-40E6-939C-A7457BFDE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Peer Garden 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672453-C122-47CF-B834-CE7D4F817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513" y="1417637"/>
            <a:ext cx="4600575" cy="52546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Atlanta</a:t>
            </a:r>
          </a:p>
          <a:p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Brooklyn</a:t>
            </a:r>
          </a:p>
          <a:p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Dallas</a:t>
            </a:r>
          </a:p>
          <a:p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Denver</a:t>
            </a:r>
          </a:p>
          <a:p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Angeles</a:t>
            </a:r>
          </a:p>
          <a:p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Norfolk</a:t>
            </a:r>
          </a:p>
          <a:p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Richmond</a:t>
            </a:r>
          </a:p>
          <a:p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Antonio</a:t>
            </a:r>
          </a:p>
          <a:p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 </a:t>
            </a: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Francisco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98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B6E8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1014</Words>
  <Application>Microsoft Office PowerPoint</Application>
  <PresentationFormat>On-screen Show (4:3)</PresentationFormat>
  <Paragraphs>190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Verdana</vt:lpstr>
      <vt:lpstr>Wingdings</vt:lpstr>
      <vt:lpstr>Office Theme</vt:lpstr>
      <vt:lpstr>Document</vt:lpstr>
      <vt:lpstr>Worksheet</vt:lpstr>
      <vt:lpstr>Acrobat Document</vt:lpstr>
      <vt:lpstr>PowerPoint Presentation</vt:lpstr>
      <vt:lpstr>Purposes of Strategic Planning Studies</vt:lpstr>
      <vt:lpstr>Process</vt:lpstr>
      <vt:lpstr>Financial Analysis and Benchmarking</vt:lpstr>
      <vt:lpstr>Financial Snapshot</vt:lpstr>
      <vt:lpstr>Potential Sources of Revenue for Botanic Gardens</vt:lpstr>
      <vt:lpstr>Fort Worth Botanic Garden Support</vt:lpstr>
      <vt:lpstr>Benchmarking</vt:lpstr>
      <vt:lpstr>Peer Garden Cities</vt:lpstr>
      <vt:lpstr>FWBG Revenue Sources Compared</vt:lpstr>
      <vt:lpstr>Gardens Receiving $2.5 million+ in Public Support</vt:lpstr>
      <vt:lpstr>Leveraged Private Support</vt:lpstr>
      <vt:lpstr>Admission, Memberships, Donors</vt:lpstr>
      <vt:lpstr>Financial Analysis</vt:lpstr>
      <vt:lpstr>Financial Analysis</vt:lpstr>
      <vt:lpstr>Unmet Needs - estimated at $1.2 million annually </vt:lpstr>
      <vt:lpstr>Capital Repair Needs - estimated $15M-$16M</vt:lpstr>
      <vt:lpstr>Options to increase operating revenues</vt:lpstr>
      <vt:lpstr>Recommendations</vt:lpstr>
      <vt:lpstr>Current Organizational Structure</vt:lpstr>
      <vt:lpstr>Values to FWBG</vt:lpstr>
      <vt:lpstr>Issues</vt:lpstr>
      <vt:lpstr>Recommendation</vt:lpstr>
      <vt:lpstr>Discussion</vt:lpstr>
      <vt:lpstr>Accomplishments</vt:lpstr>
      <vt:lpstr>Contact</vt:lpstr>
    </vt:vector>
  </TitlesOfParts>
  <Company>Paul Bussmann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Shari Bussmann</dc:creator>
  <cp:lastModifiedBy>Youngblood, Sandra</cp:lastModifiedBy>
  <cp:revision>32</cp:revision>
  <dcterms:created xsi:type="dcterms:W3CDTF">2012-10-15T15:04:18Z</dcterms:created>
  <dcterms:modified xsi:type="dcterms:W3CDTF">2018-02-13T17:20:52Z</dcterms:modified>
</cp:coreProperties>
</file>