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697" r:id="rId3"/>
    <p:sldMasterId id="2147483672" r:id="rId4"/>
    <p:sldMasterId id="2147483684" r:id="rId5"/>
  </p:sldMasterIdLst>
  <p:notesMasterIdLst>
    <p:notesMasterId r:id="rId24"/>
  </p:notesMasterIdLst>
  <p:sldIdLst>
    <p:sldId id="259" r:id="rId6"/>
    <p:sldId id="257" r:id="rId7"/>
    <p:sldId id="256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9" r:id="rId19"/>
    <p:sldId id="280" r:id="rId20"/>
    <p:sldId id="281" r:id="rId21"/>
    <p:sldId id="28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3" autoAdjust="0"/>
  </p:normalViewPr>
  <p:slideViewPr>
    <p:cSldViewPr snapToGrid="0">
      <p:cViewPr varScale="1">
        <p:scale>
          <a:sx n="64" d="100"/>
          <a:sy n="64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erald\Desktop\FWBG%20Analysis%202018\Annual%20FWBG%20tota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ld\Desktop\FWBG%20Analysis%202018\Annual%20FWBG%20tota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ld\Desktop\FWBG%20Analysis%202018\Annual%20FWBG%20total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ld\Desktop\FWBG%20Analysis%202018\Annual%20FWBG%20total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ald\Desktop\FWBG%20Analysis%202018\Annual%20FWBG%20total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ld\Desktop\FWBG%20Analysis%202018\Annual%20FWBG%20total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ald\Desktop\FWBG%20Analysis%202018\Annual%20FWBG%20total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ald\Desktop\FWBG%20Analysis%202018\Annual%20FWBG%20total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ald\Desktop\FWBG%20Analysis%202018\Annual%20FWBG%20total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>
                <a:solidFill>
                  <a:schemeClr val="tx1"/>
                </a:solidFill>
              </a:rPr>
              <a:t>Main Reason for Visiting</a:t>
            </a:r>
          </a:p>
        </c:rich>
      </c:tx>
      <c:layout>
        <c:manualLayout>
          <c:xMode val="edge"/>
          <c:yMode val="edge"/>
          <c:x val="1.7690993368110217E-3"/>
          <c:y val="0.77762993228697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1567810079103E-2"/>
          <c:y val="0.17460062780679964"/>
          <c:w val="0.93888888888888888"/>
          <c:h val="0.82384620465339775"/>
        </c:manualLayout>
      </c:layout>
      <c:pie3DChart>
        <c:varyColors val="1"/>
        <c:ser>
          <c:idx val="4"/>
          <c:order val="4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77-43D1-973F-287AD8CF3C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77-43D1-973F-287AD8CF3C1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77-43D1-973F-287AD8CF3C1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77-43D1-973F-287AD8CF3C1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77-43D1-973F-287AD8CF3C1C}"/>
              </c:ext>
            </c:extLst>
          </c:dPt>
          <c:dLbls>
            <c:dLbl>
              <c:idx val="0"/>
              <c:layout>
                <c:manualLayout>
                  <c:x val="-4.2785872717200919E-2"/>
                  <c:y val="-0.222821959755030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0122BE-F3E0-462C-870B-1E44853796DA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CD6168FC-2728-41B2-A997-F54FA29C10EB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14705976898586"/>
                      <c:h val="0.139648148148148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8537624473524525E-8"/>
                  <c:y val="-0.191846595353202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27D46F-9F7C-4CC2-968D-7967C708A6A1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D343EA83-AC13-46B6-AE91-34E6C6461969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77-43D1-973F-287AD8CF3C1C}"/>
                </c:ext>
                <c:ext xmlns:c15="http://schemas.microsoft.com/office/drawing/2012/chart" uri="{CE6537A1-D6FC-4f65-9D91-7224C49458BB}">
                  <c15:layout>
                    <c:manualLayout>
                      <c:w val="0.33345201010415898"/>
                      <c:h val="0.143351851851851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8537624473524525E-8"/>
                  <c:y val="2.6836284449344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2250FC-07E1-42ED-82C9-23CD4428C15F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5D0D966A-77F7-4B6E-AA48-2B95ED0AD9DD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77-43D1-973F-287AD8CF3C1C}"/>
                </c:ext>
                <c:ext xmlns:c15="http://schemas.microsoft.com/office/drawing/2012/chart" uri="{CE6537A1-D6FC-4f65-9D91-7224C49458BB}">
                  <c15:layout>
                    <c:manualLayout>
                      <c:w val="0.35387039524784569"/>
                      <c:h val="0.141499999999999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6366948129879282E-2"/>
                  <c:y val="3.76275050964792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F0FF05-CFCF-45A1-AFD2-FF40AA4A60B7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A6B5FBE0-4B86-468A-ADCD-48994AE8BB6F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77-43D1-973F-287AD8CF3C1C}"/>
                </c:ext>
                <c:ext xmlns:c15="http://schemas.microsoft.com/office/drawing/2012/chart" uri="{CE6537A1-D6FC-4f65-9D91-7224C49458BB}">
                  <c15:layout>
                    <c:manualLayout>
                      <c:w val="0.32380953952646885"/>
                      <c:h val="0.138773064517330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3851606939544744"/>
                  <c:y val="4.87908282298046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/>
                      <a:t>Other
</a:t>
                    </a:r>
                    <a:fld id="{12FFBD87-E8C5-40C4-BAA8-A635EE0F4E54}" type="PERCENTAGE">
                      <a:rPr lang="en-US" sz="2400" baseline="0"/>
                      <a:pPr>
                        <a:defRPr sz="900"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77-43D1-973F-287AD8CF3C1C}"/>
                </c:ext>
                <c:ext xmlns:c15="http://schemas.microsoft.com/office/drawing/2012/chart" uri="{CE6537A1-D6FC-4f65-9D91-7224C49458BB}">
                  <c15:layout>
                    <c:manualLayout>
                      <c:w val="0.21723614696333243"/>
                      <c:h val="0.14069437153689121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Sheet1!$H$2:$H$6</c:f>
              <c:strCache>
                <c:ptCount val="5"/>
                <c:pt idx="0">
                  <c:v>Visiting with friends/family</c:v>
                </c:pt>
                <c:pt idx="1">
                  <c:v>Visiting by myself</c:v>
                </c:pt>
                <c:pt idx="2">
                  <c:v>Meeting/scheduled event</c:v>
                </c:pt>
                <c:pt idx="3">
                  <c:v>In town on vacation </c:v>
                </c:pt>
                <c:pt idx="4">
                  <c:v>other </c:v>
                </c:pt>
              </c:strCache>
            </c:strRef>
          </c:cat>
          <c:val>
            <c:numRef>
              <c:f>Sheet1!$M$2:$M$6</c:f>
              <c:numCache>
                <c:formatCode>0.0%</c:formatCode>
                <c:ptCount val="5"/>
                <c:pt idx="0">
                  <c:v>0.60324999999999995</c:v>
                </c:pt>
                <c:pt idx="1">
                  <c:v>0.153</c:v>
                </c:pt>
                <c:pt idx="2">
                  <c:v>0.15725</c:v>
                </c:pt>
                <c:pt idx="3">
                  <c:v>7.4249999999999997E-2</c:v>
                </c:pt>
                <c:pt idx="4">
                  <c:v>1.225E-2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77-43D1-973F-287AD8CF3C1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B577-43D1-973F-287AD8CF3C1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B577-43D1-973F-287AD8CF3C1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B577-43D1-973F-287AD8CF3C1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B577-43D1-973F-287AD8CF3C1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B577-43D1-973F-287AD8CF3C1C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Sheet1!$H$2:$H$6</c15:sqref>
                        </c15:formulaRef>
                      </c:ext>
                    </c:extLst>
                    <c:strCache>
                      <c:ptCount val="5"/>
                      <c:pt idx="0">
                        <c:v>Visiting with friends/family</c:v>
                      </c:pt>
                      <c:pt idx="1">
                        <c:v>Visiting by myself</c:v>
                      </c:pt>
                      <c:pt idx="2">
                        <c:v>Meeting/scheduled event</c:v>
                      </c:pt>
                      <c:pt idx="3">
                        <c:v>In town on vacation 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5-B577-43D1-973F-287AD8CF3C1C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17-B577-43D1-973F-287AD8CF3C1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19-B577-43D1-973F-287AD8CF3C1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1B-B577-43D1-973F-287AD8CF3C1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1D-B577-43D1-973F-287AD8CF3C1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1F-B577-43D1-973F-287AD8CF3C1C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Sheet1!$H$2:$H$6</c15:sqref>
                        </c15:formulaRef>
                      </c:ext>
                    </c:extLst>
                    <c:strCache>
                      <c:ptCount val="5"/>
                      <c:pt idx="0">
                        <c:v>Visiting with friends/family</c:v>
                      </c:pt>
                      <c:pt idx="1">
                        <c:v>Visiting by myself</c:v>
                      </c:pt>
                      <c:pt idx="2">
                        <c:v>Meeting/scheduled event</c:v>
                      </c:pt>
                      <c:pt idx="3">
                        <c:v>In town on vacation 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20-B577-43D1-973F-287AD8CF3C1C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2-B577-43D1-973F-287AD8CF3C1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4-B577-43D1-973F-287AD8CF3C1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6-B577-43D1-973F-287AD8CF3C1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8-B577-43D1-973F-287AD8CF3C1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A-B577-43D1-973F-287AD8CF3C1C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Sheet1!$H$2:$H$6</c15:sqref>
                        </c15:formulaRef>
                      </c:ext>
                    </c:extLst>
                    <c:strCache>
                      <c:ptCount val="5"/>
                      <c:pt idx="0">
                        <c:v>Visiting with friends/family</c:v>
                      </c:pt>
                      <c:pt idx="1">
                        <c:v>Visiting by myself</c:v>
                      </c:pt>
                      <c:pt idx="2">
                        <c:v>Meeting/scheduled event</c:v>
                      </c:pt>
                      <c:pt idx="3">
                        <c:v>In town on vacation 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2B-B577-43D1-973F-287AD8CF3C1C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D-B577-43D1-973F-287AD8CF3C1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2F-B577-43D1-973F-287AD8CF3C1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31-B577-43D1-973F-287AD8CF3C1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33-B577-43D1-973F-287AD8CF3C1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35-B577-43D1-973F-287AD8CF3C1C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Sheet1!$H$2:$H$6</c15:sqref>
                        </c15:formulaRef>
                      </c:ext>
                    </c:extLst>
                    <c:strCache>
                      <c:ptCount val="5"/>
                      <c:pt idx="0">
                        <c:v>Visiting with friends/family</c:v>
                      </c:pt>
                      <c:pt idx="1">
                        <c:v>Visiting by myself</c:v>
                      </c:pt>
                      <c:pt idx="2">
                        <c:v>Meeting/scheduled event</c:v>
                      </c:pt>
                      <c:pt idx="3">
                        <c:v>In town on vacation 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Sheet1!$L$2:$L$6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36-B577-43D1-973F-287AD8CF3C1C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Gender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33-40EF-B64F-C23B52E358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33-40EF-B64F-C23B52E3589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Female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BAB81B-88D8-4D96-A2BF-83E5B2C0ACBC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33-40EF-B64F-C23B52E3589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Male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6F2410-A62E-4B31-84C6-0CE0FE7AFE27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33-40EF-B64F-C23B52E3589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Sheet21!$A$1:$A$2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Sheet21!$B$1:$B$2</c:f>
              <c:numCache>
                <c:formatCode>0%</c:formatCode>
                <c:ptCount val="2"/>
                <c:pt idx="0" formatCode="0.00%">
                  <c:v>0.72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33-40EF-B64F-C23B52E358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Marital Status</a:t>
            </a:r>
          </a:p>
        </c:rich>
      </c:tx>
      <c:layout>
        <c:manualLayout>
          <c:xMode val="edge"/>
          <c:yMode val="edge"/>
          <c:x val="0.4044303132994451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77520847868699E-2"/>
          <c:y val="0.20528675367471047"/>
          <c:w val="0.83786943087810228"/>
          <c:h val="0.756243475253667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4-4B4A-86A0-045933E7E3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4-4B4A-86A0-045933E7E3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F4-4B4A-86A0-045933E7E3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F4-4B4A-86A0-045933E7E351}"/>
              </c:ext>
            </c:extLst>
          </c:dPt>
          <c:dLbls>
            <c:dLbl>
              <c:idx val="0"/>
              <c:layout>
                <c:manualLayout>
                  <c:x val="-0.30580974622044133"/>
                  <c:y val="-5.6407861691015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Married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CD5D52-9117-46BC-94C1-8BF3EBCB37F3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F4-4B4A-86A0-045933E7E351}"/>
                </c:ext>
                <c:ext xmlns:c15="http://schemas.microsoft.com/office/drawing/2012/chart" uri="{CE6537A1-D6FC-4f65-9D91-7224C49458BB}">
                  <c15:layout>
                    <c:manualLayout>
                      <c:w val="0.23757254793532306"/>
                      <c:h val="0.174658395618190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172411659479073"/>
                  <c:y val="7.4138107980822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Single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EBFDBF-9D84-467B-87EF-E36F95D35C04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F4-4B4A-86A0-045933E7E3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8918814713925526E-2"/>
                  <c:y val="2.8645687008159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Divorced/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Separated </a:t>
                    </a:r>
                    <a:fld id="{C7DC67F6-FC2E-4FD7-8CEB-5FCC33C52EC0}" type="PERCENTAG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F4-4B4A-86A0-045933E7E351}"/>
                </c:ext>
                <c:ext xmlns:c15="http://schemas.microsoft.com/office/drawing/2012/chart" uri="{CE6537A1-D6FC-4f65-9D91-7224C49458BB}">
                  <c15:layout>
                    <c:manualLayout>
                      <c:w val="0.38235527782738804"/>
                      <c:h val="0.151815228317345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316548779736291"/>
                  <c:y val="2.7794345911072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Widowed </a:t>
                    </a:r>
                    <a:fld id="{33BC25A8-3CAF-4F1D-9948-1575FAD5AF6D}" type="PERCENTAG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F4-4B4A-86A0-045933E7E351}"/>
                </c:ext>
                <c:ext xmlns:c15="http://schemas.microsoft.com/office/drawing/2012/chart" uri="{CE6537A1-D6FC-4f65-9D91-7224C49458BB}">
                  <c15:layout>
                    <c:manualLayout>
                      <c:w val="0.33113862872965383"/>
                      <c:h val="9.895958425201538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Sheet22!$A$1:$A$4</c:f>
              <c:strCache>
                <c:ptCount val="4"/>
                <c:pt idx="0">
                  <c:v>Married</c:v>
                </c:pt>
                <c:pt idx="1">
                  <c:v>Single</c:v>
                </c:pt>
                <c:pt idx="2">
                  <c:v>Divorced/Separated</c:v>
                </c:pt>
                <c:pt idx="3">
                  <c:v>Widowed</c:v>
                </c:pt>
              </c:strCache>
            </c:strRef>
          </c:cat>
          <c:val>
            <c:numRef>
              <c:f>Sheet22!$B$1:$B$4</c:f>
              <c:numCache>
                <c:formatCode>0%</c:formatCode>
                <c:ptCount val="4"/>
                <c:pt idx="0">
                  <c:v>0.67</c:v>
                </c:pt>
                <c:pt idx="1">
                  <c:v>0.27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F4-4B4A-86A0-045933E7E35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3-42BE-AD01-97DDF50B1F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D3-42BE-AD01-97DDF50B1F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D3-42BE-AD01-97DDF50B1F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D3-42BE-AD01-97DDF50B1FBE}"/>
              </c:ext>
            </c:extLst>
          </c:dPt>
          <c:dLbls>
            <c:dLbl>
              <c:idx val="0"/>
              <c:layout>
                <c:manualLayout>
                  <c:x val="-2.0373990069832759E-2"/>
                  <c:y val="0.141220086413476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Under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26  10%  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06861824128119"/>
                      <c:h val="0.101564109794054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8865921578388165"/>
                  <c:y val="-0.228056255742002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26-49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0237A6-D17A-45F3-92CE-86112D18C725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8831289960845389E-2"/>
                  <c:y val="0.125782287288349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50-64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6CBA00-F662-4556-9BF0-686079ED947D}" type="PERCENTAGE">
                      <a:rPr lang="en-US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D3-42BE-AD01-97DDF50B1FBE}"/>
                </c:ext>
                <c:ext xmlns:c15="http://schemas.microsoft.com/office/drawing/2012/chart" uri="{CE6537A1-D6FC-4f65-9D91-7224C49458BB}">
                  <c15:layout>
                    <c:manualLayout>
                      <c:w val="0.22320773350247688"/>
                      <c:h val="0.165793198060926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571629104475615"/>
                  <c:y val="-9.00971473190562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65</a:t>
                    </a:r>
                    <a:r>
                      <a:rPr lang="en-US" sz="2400" dirty="0" smtClean="0"/>
                      <a:t>+  </a:t>
                    </a:r>
                    <a:fld id="{114A68E8-63BC-49FD-9F7B-E7148CDCE0EA}" type="PERCENTAG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32047627841249"/>
                      <c:h val="9.446842808960387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Sheet23!$A$1:$A$4</c:f>
              <c:strCache>
                <c:ptCount val="4"/>
                <c:pt idx="0">
                  <c:v>&lt; 25</c:v>
                </c:pt>
                <c:pt idx="1">
                  <c:v>26-49</c:v>
                </c:pt>
                <c:pt idx="2">
                  <c:v>50-64</c:v>
                </c:pt>
                <c:pt idx="3">
                  <c:v>65+</c:v>
                </c:pt>
              </c:strCache>
            </c:strRef>
          </c:cat>
          <c:val>
            <c:numRef>
              <c:f>Sheet23!$B$1:$B$4</c:f>
              <c:numCache>
                <c:formatCode>0%</c:formatCode>
                <c:ptCount val="4"/>
                <c:pt idx="0">
                  <c:v>0.1</c:v>
                </c:pt>
                <c:pt idx="1">
                  <c:v>0.64</c:v>
                </c:pt>
                <c:pt idx="2">
                  <c:v>0.21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D3-42BE-AD01-97DDF50B1F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/>
                </a:solidFill>
              </a:rPr>
              <a:t>Income</a:t>
            </a:r>
          </a:p>
        </c:rich>
      </c:tx>
      <c:layout>
        <c:manualLayout>
          <c:xMode val="edge"/>
          <c:yMode val="edge"/>
          <c:x val="4.9010453883740104E-2"/>
          <c:y val="4.2416852948491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DB-4212-81E2-A9C3935201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DB-4212-81E2-A9C3935201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DB-4212-81E2-A9C3935201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DB-4212-81E2-A9C3935201CC}"/>
              </c:ext>
            </c:extLst>
          </c:dPt>
          <c:dLbls>
            <c:dLbl>
              <c:idx val="0"/>
              <c:layout>
                <c:manualLayout>
                  <c:x val="-2.97195706488429E-2"/>
                  <c:y val="4.09305931404542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&lt;25,000</a:t>
                    </a:r>
                  </a:p>
                  <a:p>
                    <a:fld id="{BA8465CA-7597-4C73-BF26-610A68152380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DB-4212-81E2-A9C3935201C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869642795478738E-2"/>
                  <c:y val="0.11829728848077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$26,000-$50,000</a:t>
                    </a:r>
                  </a:p>
                  <a:p>
                    <a:pPr>
                      <a:defRPr sz="2400"/>
                    </a:pPr>
                    <a:r>
                      <a:rPr lang="en-US" sz="2400" dirty="0"/>
                      <a:t>19%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DB-4212-81E2-A9C3935201CC}"/>
                </c:ext>
                <c:ext xmlns:c15="http://schemas.microsoft.com/office/drawing/2012/chart" uri="{CE6537A1-D6FC-4f65-9D91-7224C49458BB}">
                  <c15:layout>
                    <c:manualLayout>
                      <c:w val="0.36524421647128474"/>
                      <c:h val="0.1607188114322357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0453647614548617E-2"/>
                  <c:y val="-0.18245622066036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$51,000-$100,000</a:t>
                    </a:r>
                  </a:p>
                  <a:p>
                    <a:pPr>
                      <a:defRPr sz="2400"/>
                    </a:pPr>
                    <a:fld id="{E0BAB8FA-A4DC-45DD-B557-D523981B87EF}" type="PERCENTAGE">
                      <a:rPr lang="en-US"/>
                      <a:pPr>
                        <a:defRPr sz="2400"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8DB-4212-81E2-A9C3935201CC}"/>
                </c:ext>
                <c:ext xmlns:c15="http://schemas.microsoft.com/office/drawing/2012/chart" uri="{CE6537A1-D6FC-4f65-9D91-7224C49458BB}">
                  <c15:layout>
                    <c:manualLayout>
                      <c:w val="0.37548011599524689"/>
                      <c:h val="0.169380572491953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8225870522270895E-2"/>
                  <c:y val="0.2242271940161392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&gt;$100,000</a:t>
                    </a:r>
                  </a:p>
                  <a:p>
                    <a:fld id="{9B987A53-D600-4701-BB7C-00D1AC3DCFBC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8DB-4212-81E2-A9C3935201C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Sheet24!$A$1:$A$4</c:f>
              <c:strCache>
                <c:ptCount val="4"/>
                <c:pt idx="0">
                  <c:v>&lt;$25,000</c:v>
                </c:pt>
                <c:pt idx="1">
                  <c:v>$26,000-$50,000</c:v>
                </c:pt>
                <c:pt idx="2">
                  <c:v>$51,000-$100,000</c:v>
                </c:pt>
                <c:pt idx="3">
                  <c:v>&gt;$100,000</c:v>
                </c:pt>
              </c:strCache>
            </c:strRef>
          </c:cat>
          <c:val>
            <c:numRef>
              <c:f>Sheet24!$B$1:$B$4</c:f>
              <c:numCache>
                <c:formatCode>0%</c:formatCode>
                <c:ptCount val="4"/>
                <c:pt idx="0">
                  <c:v>0.04</c:v>
                </c:pt>
                <c:pt idx="1">
                  <c:v>0.17</c:v>
                </c:pt>
                <c:pt idx="2">
                  <c:v>0.45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DB-4212-81E2-A9C3935201C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DB-4212-81E2-A9C3935201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8DB-4212-81E2-A9C3935201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8DB-4212-81E2-A9C3935201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8DB-4212-81E2-A9C3935201C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Sheet24!$A$1:$A$4</c:f>
              <c:strCache>
                <c:ptCount val="4"/>
                <c:pt idx="0">
                  <c:v>&lt;$25,000</c:v>
                </c:pt>
                <c:pt idx="1">
                  <c:v>$26,000-$50,000</c:v>
                </c:pt>
                <c:pt idx="2">
                  <c:v>$51,000-$100,000</c:v>
                </c:pt>
                <c:pt idx="3">
                  <c:v>&gt;$100,000</c:v>
                </c:pt>
              </c:strCache>
            </c:strRef>
          </c:cat>
          <c:val>
            <c:numRef>
              <c:f>Sheet24!$C$1:$C$4</c:f>
              <c:numCache>
                <c:formatCode>0%</c:formatCode>
                <c:ptCount val="4"/>
                <c:pt idx="0">
                  <c:v>4.4000000000000004E-2</c:v>
                </c:pt>
                <c:pt idx="1">
                  <c:v>0.18700000000000003</c:v>
                </c:pt>
                <c:pt idx="2">
                  <c:v>0.49500000000000005</c:v>
                </c:pt>
                <c:pt idx="3">
                  <c:v>0.26400000000000001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8DB-4212-81E2-A9C3935201C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Where They Live</a:t>
            </a:r>
          </a:p>
        </c:rich>
      </c:tx>
      <c:layout>
        <c:manualLayout>
          <c:xMode val="edge"/>
          <c:yMode val="edge"/>
          <c:x val="0.56365600953551298"/>
          <c:y val="1.9093080353637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116989005155748E-3"/>
          <c:y val="0.14464613927828252"/>
          <c:w val="0.95977152993450277"/>
          <c:h val="0.854804802698523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BB-4257-9795-5488034D24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BB-4257-9795-5488034D24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BB-4257-9795-5488034D24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BB-4257-9795-5488034D24E2}"/>
              </c:ext>
            </c:extLst>
          </c:dPt>
          <c:dLbls>
            <c:dLbl>
              <c:idx val="0"/>
              <c:layout>
                <c:manualLayout>
                  <c:x val="-5.3246781922885122E-2"/>
                  <c:y val="0.156866148249865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8498D0-6E99-42DC-A109-46856D401666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66599076-4CEB-4E23-97B6-43505ADEFB7E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BB-4257-9795-5488034D24E2}"/>
                </c:ext>
                <c:ext xmlns:c15="http://schemas.microsoft.com/office/drawing/2012/chart" uri="{CE6537A1-D6FC-4f65-9D91-7224C49458BB}">
                  <c15:layout>
                    <c:manualLayout>
                      <c:w val="0.26104312692393566"/>
                      <c:h val="0.132399904985615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3697841676025183E-4"/>
                  <c:y val="-0.137261374080383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B2B97B-438C-4D37-9747-252EFCF69D9F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B3624C20-5B4F-4AA4-B4D3-712C23B8D6B1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BB-4257-9795-5488034D24E2}"/>
                </c:ext>
                <c:ext xmlns:c15="http://schemas.microsoft.com/office/drawing/2012/chart" uri="{CE6537A1-D6FC-4f65-9D91-7224C49458BB}">
                  <c15:layout>
                    <c:manualLayout>
                      <c:w val="0.40699820330121428"/>
                      <c:h val="0.160986572703543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3957745494628316E-2"/>
                  <c:y val="0.17831333432000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CF37BB-6860-4CC5-9CD0-C3ADDB839ADC}" type="CATEGORYNAME">
                      <a:rPr lang="en-US" sz="2400" smtClean="0"/>
                      <a:pPr>
                        <a:defRPr/>
                      </a:pPr>
                      <a:t>[CATEGORY NAME]</a:t>
                    </a:fld>
                    <a:r>
                      <a:rPr lang="en-US" sz="2400" dirty="0" smtClean="0"/>
                      <a:t>  </a:t>
                    </a:r>
                    <a:fld id="{A88A1C4E-0088-4CB5-9727-2C57BE824479}" type="PERCENTAGE">
                      <a:rPr lang="en-US" sz="2400" baseline="0" smtClean="0"/>
                      <a:pPr>
                        <a:defRPr/>
                      </a:pPr>
                      <a:t>[PERCENTAGE]</a:t>
                    </a:fld>
                    <a:endParaRPr lang="en-US" sz="240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BB-4257-9795-5488034D24E2}"/>
                </c:ext>
                <c:ext xmlns:c15="http://schemas.microsoft.com/office/drawing/2012/chart" uri="{CE6537A1-D6FC-4f65-9D91-7224C49458BB}">
                  <c15:layout>
                    <c:manualLayout>
                      <c:w val="0.279190641695718"/>
                      <c:h val="0.259941681747917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271929570110808"/>
                  <c:y val="7.2576673835063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Other State or Country</a:t>
                    </a:r>
                    <a:r>
                      <a:rPr lang="en-US" sz="2400" baseline="0" dirty="0"/>
                      <a:t>
</a:t>
                    </a:r>
                    <a:fld id="{3C729775-1FF2-4556-802B-3F6F6B7688DD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BB-4257-9795-5488034D24E2}"/>
                </c:ext>
                <c:ext xmlns:c15="http://schemas.microsoft.com/office/drawing/2012/chart" uri="{CE6537A1-D6FC-4f65-9D91-7224C49458BB}">
                  <c15:layout>
                    <c:manualLayout>
                      <c:w val="0.3290227725418014"/>
                      <c:h val="0.16511588981939582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Sheet2!$H$2:$H$5</c:f>
              <c:strCache>
                <c:ptCount val="4"/>
                <c:pt idx="0">
                  <c:v>Fort Worth </c:v>
                </c:pt>
                <c:pt idx="1">
                  <c:v>DFW Metro Area</c:v>
                </c:pt>
                <c:pt idx="2">
                  <c:v>Texas (outside of DFW Metro Area)</c:v>
                </c:pt>
                <c:pt idx="3">
                  <c:v>Out of state/foreign country</c:v>
                </c:pt>
              </c:strCache>
            </c:strRef>
          </c:cat>
          <c:val>
            <c:numRef>
              <c:f>Sheet2!$I$2:$I$5</c:f>
              <c:numCache>
                <c:formatCode>0.0%</c:formatCode>
                <c:ptCount val="4"/>
                <c:pt idx="0">
                  <c:v>0.38450000000000001</c:v>
                </c:pt>
                <c:pt idx="1">
                  <c:v>0.35924999999999996</c:v>
                </c:pt>
                <c:pt idx="2">
                  <c:v>0.192</c:v>
                </c:pt>
                <c:pt idx="3">
                  <c:v>6.4500000000000002E-2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BB-4257-9795-5488034D24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First Time Visitors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319909823872854"/>
          <c:w val="0.99497957878976584"/>
          <c:h val="0.80050447201680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64-4C74-832A-A7292EB42A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64-4C74-832A-A7292EB42A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64-4C74-832A-A7292EB42A56}"/>
              </c:ext>
            </c:extLst>
          </c:dPt>
          <c:dLbls>
            <c:dLbl>
              <c:idx val="0"/>
              <c:layout>
                <c:manualLayout>
                  <c:x val="-0.19757548505204953"/>
                  <c:y val="-0.304653157947036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154068-D3CE-4293-9ED5-06227BB06C9A}" type="CATEGORYNAM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
</a:t>
                    </a:r>
                    <a:fld id="{0F88ED85-DBAB-44AA-BB9C-96DC31248916}" type="PERCENTAGE">
                      <a:rPr lang="en-US" sz="2400" baseline="0">
                        <a:solidFill>
                          <a:schemeClr val="bg1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64-4C74-832A-A7292EB42A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6E9CA1-F035-4DD9-8EFE-E32CB5E0381C}" type="CATEGORYNAM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
</a:t>
                    </a:r>
                    <a:fld id="{E30E2F1C-CBD4-47FD-B6C6-963D95522DB1}" type="PERCENTAGE">
                      <a:rPr lang="en-US" sz="2400" baseline="0">
                        <a:solidFill>
                          <a:schemeClr val="bg1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64-4C74-832A-A7292EB42A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64-4C74-832A-A7292EB42A56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Sheet3!$K$2:$K$4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Sheet3!$L$2:$L$4</c:f>
              <c:numCache>
                <c:formatCode>0.0%</c:formatCode>
                <c:ptCount val="3"/>
                <c:pt idx="0">
                  <c:v>0.67049999999999998</c:v>
                </c:pt>
                <c:pt idx="1">
                  <c:v>0.32674999999999998</c:v>
                </c:pt>
                <c:pt idx="2">
                  <c:v>2.7499999999999998E-3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64-4C74-832A-A7292EB42A5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Areas Visited</a:t>
            </a:r>
          </a:p>
        </c:rich>
      </c:tx>
      <c:layout>
        <c:manualLayout>
          <c:xMode val="edge"/>
          <c:yMode val="edge"/>
          <c:x val="0.60518680916080114"/>
          <c:y val="6.623931623931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98061390139578"/>
          <c:y val="0.18114734726901416"/>
          <c:w val="0.86835229841819805"/>
          <c:h val="0.791711004851836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55-4FA1-A94B-74C356574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55-4FA1-A94B-74C3565742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55-4FA1-A94B-74C356574255}"/>
              </c:ext>
            </c:extLst>
          </c:dPt>
          <c:dLbls>
            <c:dLbl>
              <c:idx val="0"/>
              <c:layout>
                <c:manualLayout>
                  <c:x val="-1.448752515022978E-3"/>
                  <c:y val="6.82921438642689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General</a:t>
                    </a:r>
                    <a:r>
                      <a:rPr lang="en-US" baseline="0"/>
                      <a:t> Areas Only</a:t>
                    </a:r>
                  </a:p>
                  <a:p>
                    <a:pPr>
                      <a:defRPr sz="2400"/>
                    </a:pPr>
                    <a:r>
                      <a:rPr lang="en-US" baseline="0"/>
                      <a:t>61%</a:t>
                    </a:r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55-4FA1-A94B-74C356574255}"/>
                </c:ext>
                <c:ext xmlns:c15="http://schemas.microsoft.com/office/drawing/2012/chart" uri="{CE6537A1-D6FC-4f65-9D91-7224C49458BB}">
                  <c15:layout>
                    <c:manualLayout>
                      <c:w val="0.45072657354919254"/>
                      <c:h val="0.165518815983011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2213961897940258E-2"/>
                  <c:y val="0.11979885260642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Japanese Garden</a:t>
                    </a:r>
                  </a:p>
                  <a:p>
                    <a:pPr>
                      <a:defRPr sz="2400"/>
                    </a:pPr>
                    <a:fld id="{79EE217A-E4D9-462A-A295-DEE5F3FB395A}" type="PERCENTAGE">
                      <a:rPr lang="en-US"/>
                      <a:pPr>
                        <a:defRPr sz="2400"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55-4FA1-A94B-74C356574255}"/>
                </c:ext>
                <c:ext xmlns:c15="http://schemas.microsoft.com/office/drawing/2012/chart" uri="{CE6537A1-D6FC-4f65-9D91-7224C49458BB}">
                  <c15:layout>
                    <c:manualLayout>
                      <c:w val="0.36182721812215218"/>
                      <c:h val="0.16258986886345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2728962390295748E-3"/>
                  <c:y val="-1.04551692275501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Conservatory</a:t>
                    </a:r>
                  </a:p>
                  <a:p>
                    <a:pPr>
                      <a:defRPr sz="2400"/>
                    </a:pPr>
                    <a:fld id="{53049BFD-21BE-4819-9027-767A7E258AB0}" type="PERCENTAGE">
                      <a:rPr lang="en-US"/>
                      <a:pPr>
                        <a:defRPr sz="2400"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55-4FA1-A94B-74C356574255}"/>
                </c:ext>
                <c:ext xmlns:c15="http://schemas.microsoft.com/office/drawing/2012/chart" uri="{CE6537A1-D6FC-4f65-9D91-7224C49458BB}">
                  <c15:layout>
                    <c:manualLayout>
                      <c:w val="0.39833627789885179"/>
                      <c:h val="0.13997182896416321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Sheet5!$J$2:$J$4</c:f>
              <c:strCache>
                <c:ptCount val="3"/>
                <c:pt idx="0">
                  <c:v>General areas only</c:v>
                </c:pt>
                <c:pt idx="1">
                  <c:v>Japanese Garden</c:v>
                </c:pt>
                <c:pt idx="2">
                  <c:v>Conservatory </c:v>
                </c:pt>
              </c:strCache>
            </c:strRef>
          </c:cat>
          <c:val>
            <c:numRef>
              <c:f>Sheet5!$K$2:$K$4</c:f>
              <c:numCache>
                <c:formatCode>0.00%</c:formatCode>
                <c:ptCount val="3"/>
                <c:pt idx="0">
                  <c:v>0.60499999999999998</c:v>
                </c:pt>
                <c:pt idx="1">
                  <c:v>0.34200000000000003</c:v>
                </c:pt>
                <c:pt idx="2">
                  <c:v>5.3000000000000005E-2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55-4FA1-A94B-74C3565742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Have Attended 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56036745406818E-2"/>
          <c:y val="0.16192147856517936"/>
          <c:w val="0.88498840769903764"/>
          <c:h val="0.62477580927384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Sheet6!$K$2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944444444444443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No</a:t>
                    </a:r>
                  </a:p>
                  <a:p>
                    <a:fld id="{F658BB64-2934-4A41-92BC-543A9B02B9A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C1-4725-BB6D-D21A98E0D81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5555555555554534E-3"/>
                  <c:y val="0.1944444444444444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</a:t>
                    </a:r>
                  </a:p>
                  <a:p>
                    <a:fld id="{47668FD8-D98D-42BF-9442-E680009EBAA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C1-4725-BB6D-D21A98E0D81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Sheet6!$L$1:$M$1</c:f>
              <c:strCache>
                <c:ptCount val="2"/>
                <c:pt idx="0">
                  <c:v>Butterflies in the Garden</c:v>
                </c:pt>
                <c:pt idx="1">
                  <c:v>Concerts in the Garden</c:v>
                </c:pt>
              </c:strCache>
            </c:strRef>
          </c:cat>
          <c:val>
            <c:numRef>
              <c:f>Sheet6!$L$2:$M$2</c:f>
              <c:numCache>
                <c:formatCode>0%</c:formatCode>
                <c:ptCount val="2"/>
                <c:pt idx="0">
                  <c:v>0.81600000000000006</c:v>
                </c:pt>
                <c:pt idx="1">
                  <c:v>0.88900000000000001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C1-4725-BB6D-D21A98E0D815}"/>
            </c:ext>
          </c:extLst>
        </c:ser>
        <c:ser>
          <c:idx val="1"/>
          <c:order val="1"/>
          <c:tx>
            <c:strRef>
              <c:f>Sheet6!$K$3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6E-2"/>
                  <c:y val="-3.24074074074074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</a:p>
                  <a:p>
                    <a:fld id="{7EE3E7D8-A98C-4C4F-9731-D8F4176C0F3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C1-4725-BB6D-D21A98E0D81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3333333333332309E-3"/>
                  <c:y val="-5.55555555555556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</a:p>
                  <a:p>
                    <a:fld id="{08583B59-029D-42AF-8658-72DB0AB45EC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CC1-4725-BB6D-D21A98E0D81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Sheet6!$L$1:$M$1</c:f>
              <c:strCache>
                <c:ptCount val="2"/>
                <c:pt idx="0">
                  <c:v>Butterflies in the Garden</c:v>
                </c:pt>
                <c:pt idx="1">
                  <c:v>Concerts in the Garden</c:v>
                </c:pt>
              </c:strCache>
            </c:strRef>
          </c:cat>
          <c:val>
            <c:numRef>
              <c:f>Sheet6!$L$3:$M$3</c:f>
              <c:numCache>
                <c:formatCode>0%</c:formatCode>
                <c:ptCount val="2"/>
                <c:pt idx="0">
                  <c:v>0.17799999999999999</c:v>
                </c:pt>
                <c:pt idx="1">
                  <c:v>0.1045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C1-4725-BB6D-D21A98E0D815}"/>
            </c:ext>
          </c:extLst>
        </c:ser>
        <c:ser>
          <c:idx val="2"/>
          <c:order val="2"/>
          <c:tx>
            <c:strRef>
              <c:f>Sheet6!$K$4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Sheet6!$L$1:$M$1</c:f>
              <c:strCache>
                <c:ptCount val="2"/>
                <c:pt idx="0">
                  <c:v>Butterflies in the Garden</c:v>
                </c:pt>
                <c:pt idx="1">
                  <c:v>Concerts in the Garden</c:v>
                </c:pt>
              </c:strCache>
            </c:strRef>
          </c:cat>
          <c:val>
            <c:numRef>
              <c:f>Sheet6!$L$4:$M$4</c:f>
              <c:numCache>
                <c:formatCode>0%</c:formatCode>
                <c:ptCount val="2"/>
                <c:pt idx="0">
                  <c:v>6.000000000000001E-3</c:v>
                </c:pt>
                <c:pt idx="1">
                  <c:v>6.5000000000000006E-3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C1-4725-BB6D-D21A98E0D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2717264"/>
        <c:axId val="372717656"/>
        <c:axId val="0"/>
      </c:bar3DChart>
      <c:catAx>
        <c:axId val="3727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17656"/>
        <c:crosses val="autoZero"/>
        <c:auto val="1"/>
        <c:lblAlgn val="ctr"/>
        <c:lblOffset val="100"/>
        <c:noMultiLvlLbl val="0"/>
      </c:catAx>
      <c:valAx>
        <c:axId val="37271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Plan to Dine at Garden Restaurant</a:t>
            </a:r>
          </a:p>
        </c:rich>
      </c:tx>
      <c:layout>
        <c:manualLayout>
          <c:xMode val="edge"/>
          <c:yMode val="edge"/>
          <c:x val="3.3443063603607964E-2"/>
          <c:y val="2.270511929921235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16727896912271E-2"/>
          <c:y val="0.13364495430867879"/>
          <c:w val="0.96142273611936468"/>
          <c:h val="0.86635504569132127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E4-4B22-82FB-5EA1F49996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E4-4B22-82FB-5EA1F49996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E4-4B22-82FB-5EA1F499968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No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9C3F93-B193-40DA-87BF-1140DEAAFEA3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976448262835722E-2"/>
                  <c:y val="0.124809027698457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Yes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15%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E4-4B22-82FB-5EA1F499968E}"/>
                </c:ext>
                <c:ext xmlns:c15="http://schemas.microsoft.com/office/drawing/2012/chart" uri="{CE6537A1-D6FC-4f65-9D91-7224C49458BB}">
                  <c15:layout>
                    <c:manualLayout>
                      <c:w val="0.21818949748488392"/>
                      <c:h val="0.1927664628503128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376190421198353"/>
                  <c:y val="0.139150592753087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Not Sure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8949CA-6317-4701-9B57-2BAB8FAF47FF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1E4-4B22-82FB-5EA1F499968E}"/>
                </c:ext>
                <c:ext xmlns:c15="http://schemas.microsoft.com/office/drawing/2012/chart" uri="{CE6537A1-D6FC-4f65-9D91-7224C49458BB}">
                  <c15:layout>
                    <c:manualLayout>
                      <c:w val="0.21585732653210005"/>
                      <c:h val="0.17540966054158166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Sheet8!$J$1:$J$3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Not sure</c:v>
                </c:pt>
              </c:strCache>
            </c:strRef>
          </c:cat>
          <c:val>
            <c:numRef>
              <c:f>Sheet8!$K$1:$K$3</c:f>
              <c:numCache>
                <c:formatCode>0%</c:formatCode>
                <c:ptCount val="3"/>
                <c:pt idx="0">
                  <c:v>0.79649999999999999</c:v>
                </c:pt>
                <c:pt idx="1">
                  <c:v>0.15400000000000003</c:v>
                </c:pt>
                <c:pt idx="2">
                  <c:v>4.9750000000000003E-2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E4-4B22-82FB-5EA1F49996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Duration</a:t>
            </a:r>
            <a:r>
              <a:rPr lang="en-US" sz="3600" baseline="0" dirty="0"/>
              <a:t> of Visit</a:t>
            </a:r>
            <a:endParaRPr lang="en-US" sz="3600" dirty="0"/>
          </a:p>
        </c:rich>
      </c:tx>
      <c:layout>
        <c:manualLayout>
          <c:xMode val="edge"/>
          <c:yMode val="edge"/>
          <c:x val="0.57378836771072195"/>
          <c:y val="2.13162820979988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89951360816583E-2"/>
          <c:y val="0.16046599739003573"/>
          <c:w val="0.92911288054597252"/>
          <c:h val="0.839534002609964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6F-49CD-A90F-079639DE03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6F-49CD-A90F-079639DE03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6F-49CD-A90F-079639DE03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6F-49CD-A90F-079639DE03C0}"/>
              </c:ext>
            </c:extLst>
          </c:dPt>
          <c:dLbls>
            <c:dLbl>
              <c:idx val="0"/>
              <c:layout>
                <c:manualLayout>
                  <c:x val="-1.5666267405204406E-2"/>
                  <c:y val="0.204840575190499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Less than 1 hour</a:t>
                    </a:r>
                  </a:p>
                  <a:p>
                    <a:pPr>
                      <a:defRPr sz="2400"/>
                    </a:pPr>
                    <a:fld id="{A0E88738-CFDF-45BF-BAD3-666F0A433B5C}" type="PERCENTAGE">
                      <a:rPr lang="en-US" sz="2400"/>
                      <a:pPr>
                        <a:defRPr sz="2400"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F-49CD-A90F-079639DE03C0}"/>
                </c:ext>
                <c:ext xmlns:c15="http://schemas.microsoft.com/office/drawing/2012/chart" uri="{CE6537A1-D6FC-4f65-9D91-7224C49458BB}">
                  <c15:layout>
                    <c:manualLayout>
                      <c:w val="0.38121826482358945"/>
                      <c:h val="0.141835352030006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8474842692859398"/>
                  <c:y val="-0.130030369912767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 to 2.5 Hours</a:t>
                    </a:r>
                  </a:p>
                  <a:p>
                    <a:pPr>
                      <a:defRPr sz="2400"/>
                    </a:pPr>
                    <a:fld id="{DF9BAD90-427E-4B6B-BD24-1ED1EEC23DD7}" type="PERCENTAGE">
                      <a:rPr lang="en-US"/>
                      <a:pPr>
                        <a:defRPr sz="2400"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F-49CD-A90F-079639DE03C0}"/>
                </c:ext>
                <c:ext xmlns:c15="http://schemas.microsoft.com/office/drawing/2012/chart" uri="{CE6537A1-D6FC-4f65-9D91-7224C49458BB}">
                  <c15:layout>
                    <c:manualLayout>
                      <c:w val="0.31048436885617292"/>
                      <c:h val="0.1333556678735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0651284054437224E-3"/>
                  <c:y val="0.14393520339247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2.5 to 5 hours</a:t>
                    </a:r>
                  </a:p>
                  <a:p>
                    <a:pPr>
                      <a:defRPr sz="2400"/>
                    </a:pPr>
                    <a:fld id="{E30FD6D5-1FF1-497C-914C-34EA0C8B28F1}" type="PERCENTAGE">
                      <a:rPr lang="en-US"/>
                      <a:pPr>
                        <a:defRPr sz="2400"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F-49CD-A90F-079639DE03C0}"/>
                </c:ext>
                <c:ext xmlns:c15="http://schemas.microsoft.com/office/drawing/2012/chart" uri="{CE6537A1-D6FC-4f65-9D91-7224C49458BB}">
                  <c15:layout>
                    <c:manualLayout>
                      <c:w val="0.30341870772615076"/>
                      <c:h val="0.1735919127032788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767767757023055"/>
                  <c:y val="1.457976208403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Full </a:t>
                    </a:r>
                    <a:r>
                      <a:rPr lang="en-US" sz="2400" dirty="0" smtClean="0"/>
                      <a:t>day </a:t>
                    </a:r>
                    <a:fld id="{CE334348-0A92-4740-832B-C5B0FCCC888C}" type="PERCENTAGE">
                      <a:rPr lang="en-US" sz="2400" smtClean="0"/>
                      <a:pPr>
                        <a:defRPr sz="2400"/>
                      </a:pPr>
                      <a:t>[PERCENTAGE]</a:t>
                    </a:fld>
                    <a:endParaRPr lang="en-US" sz="240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6F-49CD-A90F-079639DE03C0}"/>
                </c:ext>
                <c:ext xmlns:c15="http://schemas.microsoft.com/office/drawing/2012/chart" uri="{CE6537A1-D6FC-4f65-9D91-7224C49458BB}">
                  <c15:layout>
                    <c:manualLayout>
                      <c:w val="0.37395681939670811"/>
                      <c:h val="0.11167106162349841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Sheet9!$H$2:$H$5</c:f>
              <c:strCache>
                <c:ptCount val="4"/>
                <c:pt idx="0">
                  <c:v>Less than 1 hour</c:v>
                </c:pt>
                <c:pt idx="1">
                  <c:v>Between 1 hour and 2.5 hours</c:v>
                </c:pt>
                <c:pt idx="2">
                  <c:v>Between 2.5 and 5 hours</c:v>
                </c:pt>
                <c:pt idx="3">
                  <c:v>Spending a full day </c:v>
                </c:pt>
              </c:strCache>
            </c:strRef>
          </c:cat>
          <c:val>
            <c:numRef>
              <c:f>Sheet9!$I$2:$I$5</c:f>
              <c:numCache>
                <c:formatCode>0.00%</c:formatCode>
                <c:ptCount val="4"/>
                <c:pt idx="0">
                  <c:v>0.16775000000000001</c:v>
                </c:pt>
                <c:pt idx="1">
                  <c:v>0.52274999999999994</c:v>
                </c:pt>
                <c:pt idx="2">
                  <c:v>0.26874999999999999</c:v>
                </c:pt>
                <c:pt idx="3">
                  <c:v>4.1499999999999995E-2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96F-49CD-A90F-079639DE03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Paid Admission Attractions Visited</a:t>
            </a:r>
          </a:p>
        </c:rich>
      </c:tx>
      <c:layout>
        <c:manualLayout>
          <c:xMode val="edge"/>
          <c:yMode val="edge"/>
          <c:x val="0.40355693816264643"/>
          <c:y val="0.12990338411173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54891402613952"/>
          <c:y val="0.11761538498395456"/>
          <c:w val="0.88186570076955695"/>
          <c:h val="0.432571075187290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5462668816039986E-17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19-43D0-9103-A5FAB5D7E03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19-43D0-9103-A5FAB5D7E03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19-43D0-9103-A5FAB5D7E0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19-43D0-9103-A5FAB5D7E03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777777777777779E-3"/>
                  <c:y val="8.796296296296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19-43D0-9103-A5FAB5D7E03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9.722222222222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E19-43D0-9103-A5FAB5D7E03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6.296303587051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E19-43D0-9103-A5FAB5D7E03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Sheet11!$J$2:$J$8</c:f>
              <c:strCache>
                <c:ptCount val="7"/>
                <c:pt idx="0">
                  <c:v>Fort Worth Zoo</c:v>
                </c:pt>
                <c:pt idx="1">
                  <c:v>FW Museum of Science &amp; History</c:v>
                </c:pt>
                <c:pt idx="2">
                  <c:v>Modern Art Museum</c:v>
                </c:pt>
                <c:pt idx="3">
                  <c:v>Nature Center</c:v>
                </c:pt>
                <c:pt idx="4">
                  <c:v>National Cowgirl Hall of Fame</c:v>
                </c:pt>
                <c:pt idx="5">
                  <c:v>Log Cabin Village</c:v>
                </c:pt>
                <c:pt idx="6">
                  <c:v>None of the above </c:v>
                </c:pt>
              </c:strCache>
            </c:strRef>
          </c:cat>
          <c:val>
            <c:numRef>
              <c:f>Sheet11!$K$2:$K$8</c:f>
              <c:numCache>
                <c:formatCode>0%</c:formatCode>
                <c:ptCount val="7"/>
                <c:pt idx="0">
                  <c:v>0.34725</c:v>
                </c:pt>
                <c:pt idx="1">
                  <c:v>0.192</c:v>
                </c:pt>
                <c:pt idx="2">
                  <c:v>0.16225000000000001</c:v>
                </c:pt>
                <c:pt idx="3">
                  <c:v>0.11375</c:v>
                </c:pt>
                <c:pt idx="4">
                  <c:v>7.5749999999999998E-2</c:v>
                </c:pt>
                <c:pt idx="5">
                  <c:v>7.7499999999999999E-2</c:v>
                </c:pt>
                <c:pt idx="6">
                  <c:v>3.15E-2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E19-43D0-9103-A5FAB5D7E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0766344"/>
        <c:axId val="370766736"/>
        <c:axId val="0"/>
      </c:bar3DChart>
      <c:catAx>
        <c:axId val="37076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766736"/>
        <c:crosses val="autoZero"/>
        <c:auto val="1"/>
        <c:lblAlgn val="ctr"/>
        <c:lblOffset val="100"/>
        <c:noMultiLvlLbl val="0"/>
      </c:catAx>
      <c:valAx>
        <c:axId val="37076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76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Free Admission Attractions Visited</a:t>
            </a:r>
          </a:p>
        </c:rich>
      </c:tx>
      <c:layout>
        <c:manualLayout>
          <c:xMode val="edge"/>
          <c:yMode val="edge"/>
          <c:x val="0.51744008923251539"/>
          <c:y val="7.8182791666403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5462668816039986E-17"/>
                  <c:y val="0.1249999999999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2C-4096-A0DD-8C0A124F08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2C-4096-A0DD-8C0A124F08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55555555556572E-3"/>
                  <c:y val="0.12037037037037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2C-4096-A0DD-8C0A124F083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2C-4096-A0DD-8C0A124F083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4356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2C-4096-A0DD-8C0A124F0836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Sheet13!$I$2:$I$6</c:f>
              <c:strCache>
                <c:ptCount val="5"/>
                <c:pt idx="0">
                  <c:v>Fort Worth Stockyards</c:v>
                </c:pt>
                <c:pt idx="1">
                  <c:v>Fort Worth Water Gardens</c:v>
                </c:pt>
                <c:pt idx="2">
                  <c:v>Amon Carter Museum of American Art</c:v>
                </c:pt>
                <c:pt idx="3">
                  <c:v>Botanical Research Institute of Texas (BRIT)</c:v>
                </c:pt>
                <c:pt idx="4">
                  <c:v>None of the above </c:v>
                </c:pt>
              </c:strCache>
            </c:strRef>
          </c:cat>
          <c:val>
            <c:numRef>
              <c:f>Sheet13!$J$2:$J$6</c:f>
              <c:numCache>
                <c:formatCode>0%</c:formatCode>
                <c:ptCount val="5"/>
                <c:pt idx="0">
                  <c:v>0.41525000000000001</c:v>
                </c:pt>
                <c:pt idx="1">
                  <c:v>0.26050000000000001</c:v>
                </c:pt>
                <c:pt idx="2">
                  <c:v>0.2195</c:v>
                </c:pt>
                <c:pt idx="3">
                  <c:v>5.3249999999999999E-2</c:v>
                </c:pt>
                <c:pt idx="4">
                  <c:v>5.1499999999999997E-2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2C-4096-A0DD-8C0A124F0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0767520"/>
        <c:axId val="370767912"/>
        <c:axId val="0"/>
      </c:bar3DChart>
      <c:catAx>
        <c:axId val="3707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767912"/>
        <c:crosses val="autoZero"/>
        <c:auto val="1"/>
        <c:lblAlgn val="ctr"/>
        <c:lblOffset val="100"/>
        <c:noMultiLvlLbl val="0"/>
      </c:catAx>
      <c:valAx>
        <c:axId val="37076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76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0.58679</cdr:y>
    </cdr:from>
    <cdr:to>
      <cdr:x>0.81045</cdr:x>
      <cdr:y>0.75856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2704" y="3094269"/>
          <a:ext cx="2249308" cy="905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</a:rPr>
            <a:t>Average 6.95 Times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42F2-802E-495E-BDD8-0BFC43276C75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BAE9-E15B-4B02-986A-DF3B610B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BAE9-E15B-4B02-986A-DF3B610B7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44B5-CD9A-467C-BC37-528F0D5458DD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65C7-A412-422C-9741-2FA34D461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7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2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8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3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4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9271"/>
            <a:ext cx="12192000" cy="21299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5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44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7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0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7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9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7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7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80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6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98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5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13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2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3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09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5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30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6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6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71B8-186A-4BEE-9A57-098E73389D4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696F-13EB-47E9-BF27-4EC46D481D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5850"/>
            <a:ext cx="12192000" cy="1114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i="1" kern="12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Fort Worth Botanic Garden Special Analysis of 1,600 Visitors </a:t>
            </a:r>
          </a:p>
        </p:txBody>
      </p:sp>
      <p:pic>
        <p:nvPicPr>
          <p:cNvPr id="8" name="Picture 7" descr="4 season jg.jpg"/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/>
          <a:stretch/>
        </p:blipFill>
        <p:spPr bwMode="auto">
          <a:xfrm>
            <a:off x="0" y="5850"/>
            <a:ext cx="2904566" cy="11147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89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0" r:id="rId2"/>
    <p:sldLayoutId id="214748370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BA10-1420-492C-8940-57EDE58DD33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E18F-B9D1-41A1-A0DB-F6D3D397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83927-9500-416C-B56E-1406387F13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9F7B-AB84-4702-8CA6-5989A8E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F46D-5D17-4B98-AF6C-B7B34DCA924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C406-B82A-47CD-AC0D-9E999906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35212-DFC0-439A-AED7-A8B844368DB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4795-BE44-4567-9CBE-0D28829C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0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season j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/>
          <a:stretch/>
        </p:blipFill>
        <p:spPr bwMode="auto">
          <a:xfrm>
            <a:off x="0" y="-41470"/>
            <a:ext cx="12192000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5575"/>
            <a:ext cx="12192000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 dirty="0">
                <a:ln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2017 Fort Worth Botanic Garden</a:t>
            </a:r>
            <a:endParaRPr lang="en-US" sz="4800" b="1" dirty="0">
              <a:ln/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i="1" dirty="0">
                <a:ln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b="1" dirty="0">
              <a:ln/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Special Analysis of 1,600 Visitors </a:t>
            </a:r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06537" y="4754676"/>
            <a:ext cx="33347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518413"/>
              </p:ext>
            </p:extLst>
          </p:nvPr>
        </p:nvGraphicFramePr>
        <p:xfrm>
          <a:off x="2520517" y="1181100"/>
          <a:ext cx="7966508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23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017649"/>
              </p:ext>
            </p:extLst>
          </p:nvPr>
        </p:nvGraphicFramePr>
        <p:xfrm>
          <a:off x="2971799" y="900113"/>
          <a:ext cx="7815263" cy="595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849085"/>
              </p:ext>
            </p:extLst>
          </p:nvPr>
        </p:nvGraphicFramePr>
        <p:xfrm>
          <a:off x="1947197" y="500063"/>
          <a:ext cx="9811416" cy="628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8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805948"/>
              </p:ext>
            </p:extLst>
          </p:nvPr>
        </p:nvGraphicFramePr>
        <p:xfrm>
          <a:off x="2005012" y="628651"/>
          <a:ext cx="8682037" cy="601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6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623824"/>
              </p:ext>
            </p:extLst>
          </p:nvPr>
        </p:nvGraphicFramePr>
        <p:xfrm>
          <a:off x="2923309" y="17526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4100" y="827520"/>
            <a:ext cx="677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Demographic Profile of Visitors</a:t>
            </a:r>
          </a:p>
        </p:txBody>
      </p:sp>
    </p:spTree>
    <p:extLst>
      <p:ext uri="{BB962C8B-B14F-4D97-AF65-F5344CB8AC3E}">
        <p14:creationId xmlns:p14="http://schemas.microsoft.com/office/powerpoint/2010/main" val="484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660589"/>
              </p:ext>
            </p:extLst>
          </p:nvPr>
        </p:nvGraphicFramePr>
        <p:xfrm>
          <a:off x="2419349" y="742950"/>
          <a:ext cx="7967663" cy="56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1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18603"/>
              </p:ext>
            </p:extLst>
          </p:nvPr>
        </p:nvGraphicFramePr>
        <p:xfrm>
          <a:off x="2299710" y="933450"/>
          <a:ext cx="7472940" cy="516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6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643325"/>
              </p:ext>
            </p:extLst>
          </p:nvPr>
        </p:nvGraphicFramePr>
        <p:xfrm>
          <a:off x="2623271" y="1204913"/>
          <a:ext cx="6945457" cy="508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2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14321"/>
              </p:ext>
            </p:extLst>
          </p:nvPr>
        </p:nvGraphicFramePr>
        <p:xfrm>
          <a:off x="1014412" y="1514260"/>
          <a:ext cx="10229850" cy="476246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56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6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4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2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3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Visitor Spending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Attendance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Per Person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Dallas Arboretum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$20,100,000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1,096,000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$18.34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St. Louis Botanic Garden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$47,000,000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900,000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$52.22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Atlanta Botanic Garden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$10,000,000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425,000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$23.53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Desert Botanical Garden, Phoenix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$13,000,000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630,000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$20.63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Cincinnati Zoo and Botanic Garden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$60,400,000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1,440,000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$41.94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Garvan</a:t>
                      </a:r>
                      <a:r>
                        <a:rPr lang="en-US" sz="2400" u="none" strike="noStrike" dirty="0">
                          <a:effectLst/>
                        </a:rPr>
                        <a:t> Woodland Gardens, Hot Springs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$3,904,092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138,478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$28.19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Green Bay Botanical Gardens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$2,709,082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92,000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$29.45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Totals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$157,113,174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4,721,478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$33.28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Averages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$22,444,739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674,497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$30.62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>
                          <a:effectLst/>
                        </a:rPr>
                        <a:t>Fort </a:t>
                      </a:r>
                      <a:r>
                        <a:rPr lang="en-US" sz="2400" b="1" i="1" u="none" strike="noStrike">
                          <a:effectLst/>
                        </a:rPr>
                        <a:t>Worth </a:t>
                      </a:r>
                      <a:r>
                        <a:rPr lang="en-US" sz="2400" b="1" i="1" u="none" strike="noStrike" smtClean="0">
                          <a:effectLst/>
                        </a:rPr>
                        <a:t>Botanic</a:t>
                      </a:r>
                      <a:r>
                        <a:rPr lang="en-US" sz="2400" b="1" i="1" u="none" strike="noStrike" baseline="0" smtClean="0">
                          <a:effectLst/>
                        </a:rPr>
                        <a:t> </a:t>
                      </a:r>
                      <a:r>
                        <a:rPr lang="en-US" sz="2400" b="1" i="1" u="none" strike="noStrike" smtClean="0">
                          <a:effectLst/>
                        </a:rPr>
                        <a:t>Garden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>
                          <a:effectLst/>
                        </a:rPr>
                        <a:t>$10,223,831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>
                          <a:effectLst/>
                        </a:rPr>
                        <a:t>334,440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>
                          <a:effectLst/>
                        </a:rPr>
                        <a:t>$30.62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9428" y="867930"/>
            <a:ext cx="815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Estimated FWBG 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10194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958" y="1514475"/>
            <a:ext cx="10739718" cy="5043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4400" b="1" i="1" dirty="0"/>
              <a:t>120,705 </a:t>
            </a:r>
            <a:r>
              <a:rPr lang="en-US" sz="2400" b="1" i="1" dirty="0"/>
              <a:t>Japanese Garden admission tickets </a:t>
            </a:r>
            <a:r>
              <a:rPr lang="en-US" sz="2400" b="1" i="1" dirty="0" smtClean="0"/>
              <a:t>sold</a:t>
            </a:r>
            <a:br>
              <a:rPr lang="en-US" sz="2400" b="1" i="1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4400" b="1" i="1" dirty="0"/>
              <a:t>  31,267 </a:t>
            </a:r>
            <a:r>
              <a:rPr lang="en-US" sz="2400" b="1" i="1" dirty="0"/>
              <a:t>Conservatory admission tickets </a:t>
            </a:r>
            <a:r>
              <a:rPr lang="en-US" sz="2400" b="1" i="1" dirty="0" smtClean="0"/>
              <a:t>sold</a:t>
            </a:r>
            <a:br>
              <a:rPr lang="en-US" sz="2400" b="1" i="1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i="1" dirty="0"/>
              <a:t>      </a:t>
            </a:r>
            <a:r>
              <a:rPr lang="en-US" sz="4400" b="1" i="1" dirty="0"/>
              <a:t>182,468</a:t>
            </a:r>
            <a:r>
              <a:rPr lang="en-US" b="1" i="1" dirty="0"/>
              <a:t> </a:t>
            </a:r>
            <a:r>
              <a:rPr lang="en-US" sz="2400" b="1" i="1" dirty="0"/>
              <a:t>Other people visited the Botanic </a:t>
            </a:r>
            <a:r>
              <a:rPr lang="en-US" sz="2400" b="1" i="1" dirty="0" smtClean="0"/>
              <a:t>Garden</a:t>
            </a:r>
            <a:br>
              <a:rPr lang="en-US" sz="2400" b="1" i="1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i="1" dirty="0"/>
              <a:t>         </a:t>
            </a:r>
            <a:r>
              <a:rPr lang="en-US" sz="4400" b="1" i="1" dirty="0"/>
              <a:t>334,440 </a:t>
            </a:r>
            <a:r>
              <a:rPr lang="en-US" sz="2400" b="1" i="1" dirty="0"/>
              <a:t>Total projected visitors from January 1, 2017 – December 31, </a:t>
            </a:r>
            <a:r>
              <a:rPr lang="en-US" sz="2400" b="1" i="1" dirty="0" smtClean="0"/>
              <a:t>2017</a:t>
            </a:r>
            <a:br>
              <a:rPr lang="en-US" sz="2400" b="1" i="1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i="1" dirty="0"/>
              <a:t>	  </a:t>
            </a:r>
            <a:r>
              <a:rPr lang="en-US" sz="4400" b="1" i="1" dirty="0"/>
              <a:t>$10,223,831 </a:t>
            </a:r>
            <a:r>
              <a:rPr lang="en-US" sz="2400" b="1" i="1" dirty="0"/>
              <a:t>Total projected economic impact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9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 season jg.jpg" hidden="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 hidden="1"/>
          <p:cNvSpPr>
            <a:spLocks noChangeArrowheads="1"/>
          </p:cNvSpPr>
          <p:nvPr/>
        </p:nvSpPr>
        <p:spPr bwMode="auto">
          <a:xfrm>
            <a:off x="121024" y="549275"/>
            <a:ext cx="11954435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indent="2011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1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2017 Fort Worth Botanic Garden</a:t>
            </a:r>
            <a:endParaRPr kumimoji="0" lang="en-US" altLang="en-US" sz="3600" b="1" i="1" u="none" strike="noStrike" normalizeH="0" baseline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2011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Special Analysis of 1,600 Visitors </a:t>
            </a:r>
            <a:endParaRPr kumimoji="0" lang="en-US" altLang="en-US" sz="3600" b="1" i="1" u="none" strike="noStrike" normalizeH="0" baseline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2011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normalizeH="0" baseline="0" dirty="0">
              <a:ln/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10" descr="Highland_Dark.png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35" y="4790500"/>
            <a:ext cx="903194" cy="9031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9" name="Rectangle 6" hidden="1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4338" y="1614982"/>
            <a:ext cx="11397394" cy="4659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Visiting the Fort Worth Botanic Garden is a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event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with four out of five people attending with family/friends or attending a meeting or scheduled event.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 of three people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were visiting the Botanic Garden for the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first time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third of the people live in Fort Worth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another third live in other Fort Worth/Dallas Metro Area. The rest come from other areas of Texas, other states or other countries.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 of five people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were visiting only the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 garden areas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most of the people do not seem to be well informed about all of the other attractions such as the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Japanese Garden and Conservatory.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also seems to be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little participation in other Botanic Garden events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such as Concerts in the Garden, Butterflies in the Garden, lunch at the Garden Restaurant of purchasing of Botanic Garden souvenirs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33" y="845712"/>
            <a:ext cx="33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Survey Highlights</a:t>
            </a:r>
          </a:p>
        </p:txBody>
      </p:sp>
    </p:spTree>
    <p:extLst>
      <p:ext uri="{BB962C8B-B14F-4D97-AF65-F5344CB8AC3E}">
        <p14:creationId xmlns:p14="http://schemas.microsoft.com/office/powerpoint/2010/main" val="26054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1772765"/>
            <a:ext cx="1132114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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visitors planned to spend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2.5 hours or less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the Botanic Garden.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Almost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all of the visitors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have attended Fort Worth attractions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that charge admission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as well as attending free attractions.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Visitors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have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exceptionally favorable attitudes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toward the Fort Worth Botanic Garden.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Three out of five said it exceeded their expectations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and two out of five said it met their expectations. Only two out of the 1,600 visitors said it failed to meet their expectations.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Based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on comparative analyses of similar attractions in Fort Worth, other Texas cities, and in other states, the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Botanic Garden makes a major economic contribution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to the Fort Worth.</a:t>
            </a:r>
            <a:endParaRPr lang="en-US" sz="2400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42682"/>
              </p:ext>
            </p:extLst>
          </p:nvPr>
        </p:nvGraphicFramePr>
        <p:xfrm>
          <a:off x="1714499" y="414336"/>
          <a:ext cx="10301287" cy="644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4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543043"/>
              </p:ext>
            </p:extLst>
          </p:nvPr>
        </p:nvGraphicFramePr>
        <p:xfrm>
          <a:off x="1414464" y="871538"/>
          <a:ext cx="9101136" cy="59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4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15874"/>
              </p:ext>
            </p:extLst>
          </p:nvPr>
        </p:nvGraphicFramePr>
        <p:xfrm>
          <a:off x="2208155" y="1157288"/>
          <a:ext cx="7245408" cy="52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99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01489"/>
              </p:ext>
            </p:extLst>
          </p:nvPr>
        </p:nvGraphicFramePr>
        <p:xfrm>
          <a:off x="761134" y="1028701"/>
          <a:ext cx="7882804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1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964593"/>
              </p:ext>
            </p:extLst>
          </p:nvPr>
        </p:nvGraphicFramePr>
        <p:xfrm>
          <a:off x="1798780" y="1442603"/>
          <a:ext cx="8359631" cy="522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1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535</Words>
  <Application>Microsoft Office PowerPoint</Application>
  <PresentationFormat>Widescreen</PresentationFormat>
  <Paragraphs>140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Custom Design</vt:lpstr>
      <vt:lpstr>4_Custom Design</vt:lpstr>
      <vt:lpstr>3_Custom Design</vt:lpstr>
      <vt:lpstr>1_Custom Design</vt:lpstr>
      <vt:lpstr>2_Custom Design</vt:lpstr>
      <vt:lpstr>PowerPoint Presentation</vt:lpstr>
      <vt:lpstr>120,705 Japanese Garden admission tickets sold    31,267 Conservatory admission tickets sold        182,468 Other people visited the Botanic Garden           334,440 Total projected visitors from January 1, 2017 – December 31, 2017     $10,223,831 Total projected economic impact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Grotta</dc:creator>
  <cp:lastModifiedBy>Byers, Bob</cp:lastModifiedBy>
  <cp:revision>68</cp:revision>
  <dcterms:created xsi:type="dcterms:W3CDTF">2018-01-13T15:01:11Z</dcterms:created>
  <dcterms:modified xsi:type="dcterms:W3CDTF">2018-02-16T16:24:21Z</dcterms:modified>
</cp:coreProperties>
</file>